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5"/>
  </p:notesMasterIdLst>
  <p:handoutMasterIdLst>
    <p:handoutMasterId r:id="rId36"/>
  </p:handoutMasterIdLst>
  <p:sldIdLst>
    <p:sldId id="256" r:id="rId5"/>
    <p:sldId id="508" r:id="rId6"/>
    <p:sldId id="258" r:id="rId7"/>
    <p:sldId id="460" r:id="rId8"/>
    <p:sldId id="481" r:id="rId9"/>
    <p:sldId id="462" r:id="rId10"/>
    <p:sldId id="487" r:id="rId11"/>
    <p:sldId id="488" r:id="rId12"/>
    <p:sldId id="489" r:id="rId13"/>
    <p:sldId id="490" r:id="rId14"/>
    <p:sldId id="491" r:id="rId15"/>
    <p:sldId id="492" r:id="rId16"/>
    <p:sldId id="493" r:id="rId17"/>
    <p:sldId id="494" r:id="rId18"/>
    <p:sldId id="482" r:id="rId19"/>
    <p:sldId id="495" r:id="rId20"/>
    <p:sldId id="496" r:id="rId21"/>
    <p:sldId id="497" r:id="rId22"/>
    <p:sldId id="498" r:id="rId23"/>
    <p:sldId id="499" r:id="rId24"/>
    <p:sldId id="501" r:id="rId25"/>
    <p:sldId id="500" r:id="rId26"/>
    <p:sldId id="502" r:id="rId27"/>
    <p:sldId id="503" r:id="rId28"/>
    <p:sldId id="504" r:id="rId29"/>
    <p:sldId id="505" r:id="rId30"/>
    <p:sldId id="458" r:id="rId31"/>
    <p:sldId id="461" r:id="rId32"/>
    <p:sldId id="506" r:id="rId33"/>
    <p:sldId id="507" r:id="rId34"/>
  </p:sldIdLst>
  <p:sldSz cx="9144000" cy="6858000" type="screen4x3"/>
  <p:notesSz cx="9928225" cy="6797675"/>
  <p:custDataLst>
    <p:tags r:id="rId3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54" autoAdjust="0"/>
    <p:restoredTop sz="94646" autoAdjust="0"/>
  </p:normalViewPr>
  <p:slideViewPr>
    <p:cSldViewPr>
      <p:cViewPr varScale="1">
        <p:scale>
          <a:sx n="78" d="100"/>
          <a:sy n="78" d="100"/>
        </p:scale>
        <p:origin x="1290"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437644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439113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9451680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200" i="1" kern="1200" baseline="0" dirty="0" smtClean="0">
                <a:solidFill>
                  <a:schemeClr val="tx1"/>
                </a:solidFill>
                <a:latin typeface="+mn-lt"/>
                <a:ea typeface="+mn-ea"/>
                <a:cs typeface="+mn-cs"/>
              </a:rPr>
              <a:t>The tertiary sector provides services to businesses and individuals.</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713712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450756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608944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7F88F4-E766-4171-B4FD-A7C18FF7D846}" type="slidenum">
              <a:rPr lang="en-GB" altLang="en-US"/>
              <a:pPr/>
              <a:t>15</a:t>
            </a:fld>
            <a:endParaRPr lang="en-GB" alt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1326063" y="3227716"/>
            <a:ext cx="7276102" cy="3060134"/>
          </a:xfrm>
        </p:spPr>
        <p:txBody>
          <a:bodyPr/>
          <a:lstStyle/>
          <a:p>
            <a:r>
              <a:rPr lang="en-GB" altLang="en-US" b="1" dirty="0"/>
              <a:t>Extension activity</a:t>
            </a:r>
            <a:r>
              <a:rPr lang="en-GB" altLang="en-US" dirty="0"/>
              <a:t>: Students could transfer this data to a spreadsheet and produce a bar chart in order to clearly demonstrate the trends for each sector.</a:t>
            </a:r>
          </a:p>
          <a:p>
            <a:endParaRPr lang="en-GB" altLang="en-US" dirty="0"/>
          </a:p>
          <a:p>
            <a:r>
              <a:rPr lang="en-GB" altLang="en-US" dirty="0"/>
              <a:t>Students should look for other statistics, such as employment figures, which suggest growth or decline in the various sectors to see whether these figures support the conclusions they have reached. They should also be encouraged to look at each sector in more detail. For example, although the overall trend in the primary sector is one of decline, in certain industries, output may have increased in recent years (agriculture and North Sea oil for example).  </a:t>
            </a:r>
          </a:p>
          <a:p>
            <a:endParaRPr lang="en-GB" altLang="en-US" dirty="0"/>
          </a:p>
        </p:txBody>
      </p:sp>
    </p:spTree>
    <p:extLst>
      <p:ext uri="{BB962C8B-B14F-4D97-AF65-F5344CB8AC3E}">
        <p14:creationId xmlns:p14="http://schemas.microsoft.com/office/powerpoint/2010/main" val="17813410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altLang="en-US" dirty="0" smtClean="0"/>
              <a:t>Extension activity: Students could do an investigation into objects and clothing they have with them and plot on a map where the goods were manufactured. Reasons why this is the case can then be discussed, either as a whole class or in smaller groups.</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7208820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en-US" dirty="0" smtClean="0"/>
              <a:t>Photo: </a:t>
            </a:r>
            <a:r>
              <a:rPr lang="en-GB" altLang="en-US" dirty="0" smtClean="0"/>
              <a:t>© 2007 </a:t>
            </a:r>
            <a:r>
              <a:rPr lang="en-GB" altLang="en-US" dirty="0" err="1" smtClean="0"/>
              <a:t>Jupiterimages</a:t>
            </a:r>
            <a:r>
              <a:rPr lang="en-GB" altLang="en-US" dirty="0" smtClean="0"/>
              <a:t> Corporation</a:t>
            </a:r>
            <a:endParaRPr lang="en-GB" altLang="en-US" dirty="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4201909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altLang="en-US" dirty="0" smtClean="0"/>
              <a:t>Get the class to consider the bullet points for each sector in turn, using the examples provided in the brackets as starting points</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837397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altLang="en-US" dirty="0" smtClean="0"/>
              <a:t>Get the class to consider the bullet points for each sector in turn, using the examples provided in the brackets as starting points</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861580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33445703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2953199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033333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6125898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677636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2254032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7770882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5986135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41502536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965333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3803907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40870907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014207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85022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972481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446814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Oil and Diamond organisations such as De Vere, BP, etc...</a:t>
            </a:r>
          </a:p>
          <a:p>
            <a:pPr>
              <a:spcBef>
                <a:spcPct val="0"/>
              </a:spcBef>
            </a:pPr>
            <a:r>
              <a:rPr lang="en-GB" dirty="0" smtClean="0"/>
              <a:t>These type of business:</a:t>
            </a:r>
          </a:p>
          <a:p>
            <a:pPr marL="228600" indent="-228600">
              <a:spcBef>
                <a:spcPct val="0"/>
              </a:spcBef>
              <a:buFont typeface="+mj-lt"/>
              <a:buAutoNum type="arabicPeriod"/>
            </a:pPr>
            <a:r>
              <a:rPr lang="en-GB" dirty="0" smtClean="0"/>
              <a:t>Research and Develop sites to find</a:t>
            </a:r>
            <a:r>
              <a:rPr lang="en-GB" baseline="0" dirty="0" smtClean="0"/>
              <a:t> required raw products (drilling and expediting different sources)</a:t>
            </a:r>
          </a:p>
          <a:p>
            <a:pPr marL="228600" indent="-228600">
              <a:spcBef>
                <a:spcPct val="0"/>
              </a:spcBef>
              <a:buFont typeface="+mj-lt"/>
              <a:buAutoNum type="arabicPeriod"/>
            </a:pPr>
            <a:r>
              <a:rPr lang="en-GB" baseline="0" dirty="0" smtClean="0"/>
              <a:t>Manufacture the product(s) to meet the needs of customers (refining oil to filter out diesel and petrol / refine the raw rocks to represent the various types of precious jewellery)</a:t>
            </a:r>
          </a:p>
          <a:p>
            <a:pPr marL="228600" indent="-228600">
              <a:spcBef>
                <a:spcPct val="0"/>
              </a:spcBef>
              <a:buFont typeface="+mj-lt"/>
              <a:buAutoNum type="arabicPeriod"/>
            </a:pPr>
            <a:r>
              <a:rPr lang="en-GB" baseline="0" dirty="0" smtClean="0"/>
              <a:t>Directing selling the product(s) to the public</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285905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200" i="1" kern="1200" baseline="0" dirty="0" smtClean="0">
                <a:solidFill>
                  <a:schemeClr val="tx1"/>
                </a:solidFill>
                <a:latin typeface="+mn-lt"/>
                <a:ea typeface="+mn-ea"/>
                <a:cs typeface="+mn-cs"/>
              </a:rPr>
              <a:t>The primary sector involves growing, extracting or converting natural resources into raw materials.</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617920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200" i="1" kern="1200" baseline="0" dirty="0" smtClean="0">
                <a:solidFill>
                  <a:schemeClr val="tx1"/>
                </a:solidFill>
                <a:latin typeface="+mn-lt"/>
                <a:ea typeface="+mn-ea"/>
                <a:cs typeface="+mn-cs"/>
              </a:rPr>
              <a:t>The secondary sector manufactures goods. It converts raw materials into products for sale to businesses and private individuals.</a:t>
            </a:r>
            <a:endParaRPr lang="en-GB"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D93E0-A654-4868-B8B2-40F445FDE3E4}"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9886475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3.xml"/><Relationship Id="rId7" Type="http://schemas.openxmlformats.org/officeDocument/2006/relationships/slide" Target="../slides/slide27.xml"/><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9.xml"/><Relationship Id="rId4" Type="http://schemas.openxmlformats.org/officeDocument/2006/relationships/slide" Target="../slides/slide1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58781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1.2.1a</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6" y="692696"/>
            <a:ext cx="138027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17387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1.2.1b</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665711"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75992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1.2.2</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6"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5" name="Content Placeholder 1"/>
          <p:cNvSpPr txBox="1">
            <a:spLocks/>
          </p:cNvSpPr>
          <p:nvPr/>
        </p:nvSpPr>
        <p:spPr>
          <a:xfrm>
            <a:off x="214283" y="1049886"/>
            <a:ext cx="8715436"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14" name="Round Same Side Corner Rectangle 13">
            <a:hlinkClick r:id="rId7" action="ppaction://hlinksldjump"/>
          </p:cNvPr>
          <p:cNvSpPr/>
          <p:nvPr userDrawn="1"/>
        </p:nvSpPr>
        <p:spPr>
          <a:xfrm>
            <a:off x="4355976"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www.google.com.eg/url?sa=i&amp;rct=j&amp;q=&amp;esrc=s&amp;frm=1&amp;source=images&amp;cd=&amp;cad=rja&amp;uact=8&amp;ved=0CAcQjRxqFQoTCMuRksfv18cCFea-cgodwDEFuA&amp;url=http://www.tradingeconomics.com/egypt/gdp&amp;bvm=bv.101800829,d.bGQ&amp;psig=AFQjCNG33X0QUbhHRiAVRh3tWdTXiYW0og&amp;ust=1441266785602581" TargetMode="External"/><Relationship Id="rId5" Type="http://schemas.openxmlformats.org/officeDocument/2006/relationships/image" Target="../media/image8.png"/><Relationship Id="rId4" Type="http://schemas.openxmlformats.org/officeDocument/2006/relationships/hyperlink" Target="http://www.google.com.eg/url?sa=i&amp;rct=j&amp;q=&amp;esrc=s&amp;frm=1&amp;source=images&amp;cd=&amp;cad=rja&amp;uact=8&amp;ved=0CAcQjRxqFQoTCJWk6NHu18cCFWq9cgodXGYKow&amp;url=http://igeogers.weebly.com/economic-activity-and-energy.html&amp;bvm=bv.101800829,d.bGQ&amp;psig=AFQjCNFLm8eeRolDBKmz5dfaep-DKrqYIw&amp;ust=1441266587830247"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2.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hyperlink" Target="http://www.underconsideration.com/brandnew/archives/myspace_remains_immortal.php" TargetMode="External"/><Relationship Id="rId7"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www.google.com.eg/url?sa=i&amp;rct=j&amp;q=&amp;esrc=s&amp;frm=1&amp;source=images&amp;cd=&amp;cad=rja&amp;uact=8&amp;ved=0CAcQjRxqFQoTCKGB-4r-18cCFYS2FAodCBMADA&amp;url=http://www.livemint.com/Industry/7IYFzsalBxBcWXPfZSoN7H/Maruti-to-increase-dependence-on-robots.html&amp;psig=AFQjCNHSlIMbJ8SFQ0EcMR1PoFZX2Onxvw&amp;ust=1441270744128234" TargetMode="External"/><Relationship Id="rId10" Type="http://schemas.openxmlformats.org/officeDocument/2006/relationships/image" Target="../media/image5.png"/><Relationship Id="rId4" Type="http://schemas.openxmlformats.org/officeDocument/2006/relationships/image" Target="../media/image16.gif"/><Relationship Id="rId9"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1.2%20-%20Tasks/iGCSE%20-%201.2.1%20-%20Business%20Activity%20-%20Revision%20Questions.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1.2%20-%20Tasks/iGCSE%20-%201.2.1%20-%20Business%20Activity%20-%20Revision%20Questions.doc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1.2%20-%20Tasks/1.2%20&#8211;%20Business%20Activity%20&#8211;%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1.2%20-%20Tasks/1.2%20&#8211;%20Business%20Activity%20&#8211;%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3568" y="5949280"/>
            <a:ext cx="820891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1.2 – Classification of  Businesses</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GB" sz="29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6552728" cy="4708054"/>
          </a:xfrm>
        </p:spPr>
        <p:txBody>
          <a:bodyPr>
            <a:noAutofit/>
          </a:bodyPr>
          <a:lstStyle/>
          <a:p>
            <a:pPr marL="177800" indent="-174625">
              <a:spcAft>
                <a:spcPts val="0"/>
              </a:spcAft>
              <a:buClr>
                <a:srgbClr val="00B050"/>
              </a:buClr>
            </a:pPr>
            <a:r>
              <a:rPr lang="en-GB" sz="1700" b="1" dirty="0" smtClean="0"/>
              <a:t>Product groups</a:t>
            </a:r>
          </a:p>
          <a:p>
            <a:pPr marL="177800" indent="-174625">
              <a:spcAft>
                <a:spcPts val="0"/>
              </a:spcAft>
              <a:buClr>
                <a:srgbClr val="00B050"/>
              </a:buClr>
            </a:pPr>
            <a:r>
              <a:rPr lang="en-GB" sz="1700" b="1" dirty="0" smtClean="0"/>
              <a:t>Food products, beverages and tobacco, </a:t>
            </a:r>
            <a:r>
              <a:rPr lang="en-GB" sz="1700" dirty="0" smtClean="0"/>
              <a:t>e.g. meat and poultry, fish freezing, fruit and vegetable processing, dairy products and ice cream, breakfast cereals, pet food, bread, sweets, chocolate, wines, mineral water, soft drinks, beer and tobacco.</a:t>
            </a:r>
          </a:p>
          <a:p>
            <a:pPr marL="177800" indent="-174625">
              <a:spcAft>
                <a:spcPts val="0"/>
              </a:spcAft>
              <a:buClr>
                <a:srgbClr val="00B050"/>
              </a:buClr>
            </a:pPr>
            <a:r>
              <a:rPr lang="en-GB" sz="1700" b="1" dirty="0" smtClean="0"/>
              <a:t>Textiles and textile products,</a:t>
            </a:r>
            <a:r>
              <a:rPr lang="en-GB" sz="1700" dirty="0" smtClean="0"/>
              <a:t> e.g. cotton and woollen goods, soft furnishings, carpets, knitted and leather clothes.</a:t>
            </a:r>
          </a:p>
          <a:p>
            <a:pPr marL="177800" indent="-174625">
              <a:spcAft>
                <a:spcPts val="0"/>
              </a:spcAft>
              <a:buClr>
                <a:srgbClr val="00B050"/>
              </a:buClr>
            </a:pPr>
            <a:r>
              <a:rPr lang="en-GB" sz="1700" b="1" dirty="0" smtClean="0"/>
              <a:t>Leather and leather goods,</a:t>
            </a:r>
            <a:r>
              <a:rPr lang="en-GB" sz="1700" dirty="0" smtClean="0"/>
              <a:t> e.g. handbags, luggage and footwear.</a:t>
            </a:r>
          </a:p>
          <a:p>
            <a:pPr marL="177800" indent="-174625">
              <a:spcAft>
                <a:spcPts val="0"/>
              </a:spcAft>
              <a:buClr>
                <a:srgbClr val="00B050"/>
              </a:buClr>
            </a:pPr>
            <a:r>
              <a:rPr lang="en-GB" sz="1700" b="1" dirty="0" smtClean="0"/>
              <a:t>Wood and wood products (excluding furniture),</a:t>
            </a:r>
            <a:r>
              <a:rPr lang="en-GB" sz="1700" dirty="0" smtClean="0"/>
              <a:t> e.g. sawmilling, wood containers, plywood and veneers.</a:t>
            </a:r>
          </a:p>
          <a:p>
            <a:pPr marL="177800" indent="-174625">
              <a:spcAft>
                <a:spcPts val="0"/>
              </a:spcAft>
              <a:buClr>
                <a:srgbClr val="00B050"/>
              </a:buClr>
            </a:pPr>
            <a:r>
              <a:rPr lang="en-GB" sz="1700" b="1" dirty="0" smtClean="0"/>
              <a:t>Pulp, paper products, publishing and printing,</a:t>
            </a:r>
            <a:r>
              <a:rPr lang="en-GB" sz="1700" dirty="0" smtClean="0"/>
              <a:t> e.g. paper, cartons and boxes, wallpaper, book and newspaper publishing, reproducing sound or video recordings or computer media, </a:t>
            </a:r>
            <a:r>
              <a:rPr lang="en-GB" sz="1700" i="1" dirty="0" smtClean="0"/>
              <a:t>Coke, refined petroleum products and nuclear fuel processing</a:t>
            </a:r>
          </a:p>
          <a:p>
            <a:pPr marL="177800" indent="-174625">
              <a:spcAft>
                <a:spcPts val="0"/>
              </a:spcAft>
              <a:buClr>
                <a:srgbClr val="00B050"/>
              </a:buClr>
            </a:pPr>
            <a:r>
              <a:rPr lang="en-GB" sz="1700" b="1" dirty="0" smtClean="0"/>
              <a:t>Chemicals, chemical products and man-made fibres,</a:t>
            </a:r>
            <a:r>
              <a:rPr lang="en-GB" sz="1700" dirty="0" smtClean="0"/>
              <a:t> e.g. chemicals, industrial gases, dyes, plastic, synthetic rubber, paint, printing ink, </a:t>
            </a:r>
            <a:r>
              <a:rPr lang="en-GB" sz="1700" dirty="0"/>
              <a:t>soap, </a:t>
            </a:r>
            <a:r>
              <a:rPr lang="en-GB" sz="1700" dirty="0" smtClean="0"/>
              <a:t>pharmaceuticals, detergents, manufacturing unrecorded media (e.g. blank CDs), </a:t>
            </a:r>
            <a:r>
              <a:rPr lang="en-GB" sz="1700" dirty="0"/>
              <a:t>perfume, glue, man-made </a:t>
            </a:r>
            <a:r>
              <a:rPr lang="en-GB" sz="1700" dirty="0" smtClean="0"/>
              <a:t>fibres</a:t>
            </a:r>
            <a:r>
              <a:rPr lang="en-GB" sz="1700" dirty="0"/>
              <a:t>.</a:t>
            </a:r>
            <a:endParaRPr lang="en-GB" sz="1700" dirty="0" smtClean="0"/>
          </a:p>
          <a:p>
            <a:pPr marL="177800" indent="-174625">
              <a:spcAft>
                <a:spcPts val="0"/>
              </a:spcAft>
              <a:buClr>
                <a:srgbClr val="00B050"/>
              </a:buClr>
            </a:pPr>
            <a:r>
              <a:rPr lang="en-GB" sz="1700" b="1" dirty="0" smtClean="0"/>
              <a:t>Rubber and plastic products, </a:t>
            </a:r>
            <a:r>
              <a:rPr lang="en-GB" sz="1700" dirty="0" smtClean="0"/>
              <a:t>e.g. rubber tyres, plastic tubes and packaging, plastic floor coverings</a:t>
            </a:r>
          </a:p>
        </p:txBody>
      </p:sp>
      <p:sp>
        <p:nvSpPr>
          <p:cNvPr id="5" name="Title 1"/>
          <p:cNvSpPr>
            <a:spLocks noGrp="1"/>
          </p:cNvSpPr>
          <p:nvPr>
            <p:ph type="title"/>
          </p:nvPr>
        </p:nvSpPr>
        <p:spPr>
          <a:xfrm>
            <a:off x="107504" y="44624"/>
            <a:ext cx="7848872" cy="625434"/>
          </a:xfrm>
        </p:spPr>
        <p:txBody>
          <a:bodyPr>
            <a:noAutofit/>
          </a:bodyPr>
          <a:lstStyle/>
          <a:p>
            <a:r>
              <a:rPr lang="en-GB" sz="2800" dirty="0"/>
              <a:t>1.2.1 – Basis of business classification - Secondary</a:t>
            </a:r>
            <a:endParaRPr lang="en-ZA" sz="28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748481"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256058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6552728" cy="4680496"/>
          </a:xfrm>
        </p:spPr>
        <p:txBody>
          <a:bodyPr>
            <a:noAutofit/>
          </a:bodyPr>
          <a:lstStyle/>
          <a:p>
            <a:pPr marL="176213" indent="-176213">
              <a:buClr>
                <a:srgbClr val="00B050"/>
              </a:buClr>
            </a:pPr>
            <a:r>
              <a:rPr lang="en-GB" sz="1560" b="1" dirty="0" smtClean="0">
                <a:latin typeface="Arial" panose="020B0604020202020204" pitchFamily="34" charset="0"/>
                <a:cs typeface="Arial" panose="020B0604020202020204" pitchFamily="34" charset="0"/>
              </a:rPr>
              <a:t>Product groups</a:t>
            </a:r>
          </a:p>
          <a:p>
            <a:pPr marL="176213" indent="-176213">
              <a:buClr>
                <a:srgbClr val="00B050"/>
              </a:buClr>
            </a:pPr>
            <a:r>
              <a:rPr lang="en-GB" sz="1560" b="1" dirty="0" smtClean="0">
                <a:latin typeface="Arial" panose="020B0604020202020204" pitchFamily="34" charset="0"/>
                <a:cs typeface="Arial" panose="020B0604020202020204" pitchFamily="34" charset="0"/>
              </a:rPr>
              <a:t>Non-metallic mineral products, </a:t>
            </a:r>
            <a:r>
              <a:rPr lang="en-GB" sz="1560" dirty="0" smtClean="0">
                <a:latin typeface="Arial" panose="020B0604020202020204" pitchFamily="34" charset="0"/>
                <a:cs typeface="Arial" panose="020B0604020202020204" pitchFamily="34" charset="0"/>
              </a:rPr>
              <a:t>e.g. glass, ceramic goods (such as sinks, baths and tiles), bricks and cement manufacture, finishing of ornamental and building stone.</a:t>
            </a:r>
          </a:p>
          <a:p>
            <a:pPr marL="176213" indent="-176213">
              <a:buClr>
                <a:srgbClr val="00B050"/>
              </a:buClr>
            </a:pPr>
            <a:r>
              <a:rPr lang="en-GB" sz="1560" b="1" dirty="0" smtClean="0">
                <a:latin typeface="Arial" panose="020B0604020202020204" pitchFamily="34" charset="0"/>
                <a:cs typeface="Arial" panose="020B0604020202020204" pitchFamily="34" charset="0"/>
              </a:rPr>
              <a:t>Basic metals and fabricated metal products, </a:t>
            </a:r>
            <a:r>
              <a:rPr lang="en-GB" sz="1560" dirty="0" smtClean="0">
                <a:latin typeface="Arial" panose="020B0604020202020204" pitchFamily="34" charset="0"/>
                <a:cs typeface="Arial" panose="020B0604020202020204" pitchFamily="34" charset="0"/>
              </a:rPr>
              <a:t>e.g. iron, steel, aluminium, lead, zinc, tin and copper goods, central heating radiators and boilers, cutlery, tools, locks, wire, screws.</a:t>
            </a:r>
          </a:p>
          <a:p>
            <a:pPr marL="176213" indent="-176213">
              <a:buClr>
                <a:srgbClr val="00B050"/>
              </a:buClr>
            </a:pPr>
            <a:r>
              <a:rPr lang="en-GB" sz="1560" b="1" dirty="0" smtClean="0">
                <a:latin typeface="Arial" panose="020B0604020202020204" pitchFamily="34" charset="0"/>
                <a:cs typeface="Arial" panose="020B0604020202020204" pitchFamily="34" charset="0"/>
              </a:rPr>
              <a:t>Other machinery and equipment (Engineering industries), </a:t>
            </a:r>
            <a:r>
              <a:rPr lang="en-GB" sz="1560" dirty="0" smtClean="0">
                <a:latin typeface="Arial" panose="020B0604020202020204" pitchFamily="34" charset="0"/>
                <a:cs typeface="Arial" panose="020B0604020202020204" pitchFamily="34" charset="0"/>
              </a:rPr>
              <a:t>e.g. pumps, compressors, furnaces, ventilation equipment, agricultural machinery, power tools, earth-moving machinery, domestic appliances.</a:t>
            </a:r>
          </a:p>
          <a:p>
            <a:pPr marL="176213" indent="-176213">
              <a:buClr>
                <a:srgbClr val="00B050"/>
              </a:buClr>
            </a:pPr>
            <a:r>
              <a:rPr lang="en-GB" sz="1560" b="1" dirty="0" smtClean="0">
                <a:latin typeface="Arial" panose="020B0604020202020204" pitchFamily="34" charset="0"/>
                <a:cs typeface="Arial" panose="020B0604020202020204" pitchFamily="34" charset="0"/>
              </a:rPr>
              <a:t>Electrical and optical equipment (Engineering industries),</a:t>
            </a:r>
            <a:r>
              <a:rPr lang="en-GB" sz="1560" dirty="0" smtClean="0">
                <a:latin typeface="Arial" panose="020B0604020202020204" pitchFamily="34" charset="0"/>
                <a:cs typeface="Arial" panose="020B0604020202020204" pitchFamily="34" charset="0"/>
              </a:rPr>
              <a:t> e.g. office machinery, computers, electric motors, batteries, electric lamps, televisions and radios, medical and</a:t>
            </a:r>
          </a:p>
          <a:p>
            <a:pPr marL="176213" indent="-176213">
              <a:buClr>
                <a:srgbClr val="00B050"/>
              </a:buClr>
            </a:pPr>
            <a:r>
              <a:rPr lang="en-GB" sz="1560" dirty="0" smtClean="0">
                <a:latin typeface="Arial" panose="020B0604020202020204" pitchFamily="34" charset="0"/>
                <a:cs typeface="Arial" panose="020B0604020202020204" pitchFamily="34" charset="0"/>
              </a:rPr>
              <a:t>surgical equipment, cameras, watches and clocks.</a:t>
            </a:r>
          </a:p>
          <a:p>
            <a:pPr marL="176213" indent="-176213">
              <a:buClr>
                <a:srgbClr val="00B050"/>
              </a:buClr>
            </a:pPr>
            <a:r>
              <a:rPr lang="en-GB" sz="1560" b="1" dirty="0" smtClean="0">
                <a:latin typeface="Arial" panose="020B0604020202020204" pitchFamily="34" charset="0"/>
                <a:cs typeface="Arial" panose="020B0604020202020204" pitchFamily="34" charset="0"/>
              </a:rPr>
              <a:t>Transport equipment, </a:t>
            </a:r>
            <a:r>
              <a:rPr lang="en-GB" sz="1560" dirty="0" smtClean="0">
                <a:latin typeface="Arial" panose="020B0604020202020204" pitchFamily="34" charset="0"/>
                <a:cs typeface="Arial" panose="020B0604020202020204" pitchFamily="34" charset="0"/>
              </a:rPr>
              <a:t>e.g. motor vehicles, trailers, caravans, motor vehicle parts and accessories, ships, boats, trains, aircraft and spacecrafts, motorcycles and bicycles</a:t>
            </a:r>
          </a:p>
          <a:p>
            <a:pPr marL="176213" indent="-176213">
              <a:buClr>
                <a:srgbClr val="00B050"/>
              </a:buClr>
            </a:pPr>
            <a:r>
              <a:rPr lang="en-GB" sz="1560" b="1" dirty="0" smtClean="0">
                <a:latin typeface="Arial" panose="020B0604020202020204" pitchFamily="34" charset="0"/>
                <a:cs typeface="Arial" panose="020B0604020202020204" pitchFamily="34" charset="0"/>
              </a:rPr>
              <a:t>Other manufacturing not listed above, </a:t>
            </a:r>
            <a:r>
              <a:rPr lang="en-GB" sz="1560" dirty="0" smtClean="0">
                <a:latin typeface="Arial" panose="020B0604020202020204" pitchFamily="34" charset="0"/>
                <a:cs typeface="Arial" panose="020B0604020202020204" pitchFamily="34" charset="0"/>
              </a:rPr>
              <a:t>e.g. furniture, mattresses jewellery, musical instruments, sports goods, games and toys, brooms and brushes; recycling of scrap metal.</a:t>
            </a:r>
            <a:endParaRPr lang="en-GB" sz="1560" i="1" dirty="0" smtClean="0">
              <a:latin typeface="Arial" panose="020B0604020202020204" pitchFamily="34" charset="0"/>
              <a:cs typeface="Arial" panose="020B0604020202020204" pitchFamily="34" charset="0"/>
            </a:endParaRPr>
          </a:p>
        </p:txBody>
      </p:sp>
      <p:sp>
        <p:nvSpPr>
          <p:cNvPr id="5" name="Title 1"/>
          <p:cNvSpPr txBox="1">
            <a:spLocks/>
          </p:cNvSpPr>
          <p:nvPr/>
        </p:nvSpPr>
        <p:spPr>
          <a:xfrm>
            <a:off x="107504" y="44624"/>
            <a:ext cx="7776864" cy="62543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dirty="0"/>
              <a:t>1.2.1 – Basis of business classification - Secondary</a:t>
            </a:r>
            <a:endParaRPr lang="en-ZA" sz="28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748159"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778625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9" y="1124744"/>
            <a:ext cx="6568752" cy="4824388"/>
          </a:xfrm>
        </p:spPr>
        <p:txBody>
          <a:bodyPr>
            <a:noAutofit/>
          </a:bodyPr>
          <a:lstStyle/>
          <a:p>
            <a:pPr marL="177800" indent="-177800">
              <a:buClr>
                <a:srgbClr val="00B050"/>
              </a:buClr>
            </a:pPr>
            <a:r>
              <a:rPr lang="en-GB" sz="1730" b="1" dirty="0" smtClean="0">
                <a:latin typeface="Arial" panose="020B0604020202020204" pitchFamily="34" charset="0"/>
                <a:cs typeface="Arial" panose="020B0604020202020204" pitchFamily="34" charset="0"/>
              </a:rPr>
              <a:t>Tertiary - </a:t>
            </a:r>
            <a:r>
              <a:rPr lang="en-GB" sz="1730" dirty="0" smtClean="0">
                <a:latin typeface="Arial" panose="020B0604020202020204" pitchFamily="34" charset="0"/>
                <a:cs typeface="Arial" panose="020B0604020202020204" pitchFamily="34" charset="0"/>
              </a:rPr>
              <a:t>Service </a:t>
            </a:r>
            <a:r>
              <a:rPr lang="en-GB" sz="1730" dirty="0">
                <a:latin typeface="Arial" panose="020B0604020202020204" pitchFamily="34" charset="0"/>
                <a:cs typeface="Arial" panose="020B0604020202020204" pitchFamily="34" charset="0"/>
              </a:rPr>
              <a:t>provider that </a:t>
            </a:r>
            <a:r>
              <a:rPr lang="en-GB" sz="1730" b="1" dirty="0">
                <a:latin typeface="Arial" panose="020B0604020202020204" pitchFamily="34" charset="0"/>
                <a:cs typeface="Arial" panose="020B0604020202020204" pitchFamily="34" charset="0"/>
              </a:rPr>
              <a:t>compliment and support</a:t>
            </a:r>
            <a:r>
              <a:rPr lang="en-GB" sz="1730" dirty="0">
                <a:latin typeface="Arial" panose="020B0604020202020204" pitchFamily="34" charset="0"/>
                <a:cs typeface="Arial" panose="020B0604020202020204" pitchFamily="34" charset="0"/>
              </a:rPr>
              <a:t> the </a:t>
            </a:r>
            <a:r>
              <a:rPr lang="en-GB" sz="1730" b="1" dirty="0">
                <a:latin typeface="Arial" panose="020B0604020202020204" pitchFamily="34" charset="0"/>
                <a:cs typeface="Arial" panose="020B0604020202020204" pitchFamily="34" charset="0"/>
              </a:rPr>
              <a:t>production/distribution </a:t>
            </a:r>
            <a:r>
              <a:rPr lang="en-GB" sz="1730" dirty="0">
                <a:latin typeface="Arial" panose="020B0604020202020204" pitchFamily="34" charset="0"/>
                <a:cs typeface="Arial" panose="020B0604020202020204" pitchFamily="34" charset="0"/>
              </a:rPr>
              <a:t>of useful products, such as retailers and banks</a:t>
            </a:r>
          </a:p>
          <a:p>
            <a:pPr marL="177800" indent="-177800">
              <a:buClr>
                <a:srgbClr val="00B050"/>
              </a:buClr>
            </a:pPr>
            <a:r>
              <a:rPr lang="en-GB" sz="1730" dirty="0" smtClean="0">
                <a:latin typeface="Arial" panose="020B0604020202020204" pitchFamily="34" charset="0"/>
                <a:cs typeface="Arial" panose="020B0604020202020204" pitchFamily="34" charset="0"/>
              </a:rPr>
              <a:t>This </a:t>
            </a:r>
            <a:r>
              <a:rPr lang="en-GB" sz="1730" b="1" dirty="0" smtClean="0">
                <a:latin typeface="Arial" panose="020B0604020202020204" pitchFamily="34" charset="0"/>
                <a:cs typeface="Arial" panose="020B0604020202020204" pitchFamily="34" charset="0"/>
              </a:rPr>
              <a:t>Tertiary sector </a:t>
            </a:r>
            <a:r>
              <a:rPr lang="en-GB" sz="1730" dirty="0" smtClean="0">
                <a:latin typeface="Arial" panose="020B0604020202020204" pitchFamily="34" charset="0"/>
                <a:cs typeface="Arial" panose="020B0604020202020204" pitchFamily="34" charset="0"/>
              </a:rPr>
              <a:t>includes every type of business that offers a service including Government owned establishments.</a:t>
            </a:r>
          </a:p>
          <a:p>
            <a:pPr marL="177800" indent="-177800">
              <a:buClr>
                <a:srgbClr val="00B050"/>
              </a:buClr>
            </a:pPr>
            <a:r>
              <a:rPr lang="en-GB" sz="1730" dirty="0" smtClean="0">
                <a:latin typeface="Arial" panose="020B0604020202020204" pitchFamily="34" charset="0"/>
                <a:cs typeface="Arial" panose="020B0604020202020204" pitchFamily="34" charset="0"/>
              </a:rPr>
              <a:t>Private services are purchased by businesses and individuals. They are offered by privately owned businesses including retailers, accountants, banks, communications companies, consultants, private clinics and hospitals, publishers, transport and distribution firms, travel agencies and many others.</a:t>
            </a:r>
          </a:p>
          <a:p>
            <a:pPr marL="177800" indent="-177800">
              <a:buClr>
                <a:srgbClr val="00B050"/>
              </a:buClr>
            </a:pPr>
            <a:r>
              <a:rPr lang="en-GB" sz="1730" dirty="0" smtClean="0">
                <a:latin typeface="Arial" panose="020B0604020202020204" pitchFamily="34" charset="0"/>
                <a:cs typeface="Arial" panose="020B0604020202020204" pitchFamily="34" charset="0"/>
              </a:rPr>
              <a:t>Public services are provided locally and nationally by the government and local authorities, for example education, emergency services, housing, law and order, defence and military activity, social services, local planning, recreational facilities and so on.</a:t>
            </a:r>
          </a:p>
          <a:p>
            <a:pPr marL="177800" indent="-177800">
              <a:buClr>
                <a:srgbClr val="00B050"/>
              </a:buClr>
            </a:pPr>
            <a:r>
              <a:rPr lang="en-GB" sz="1730" dirty="0" smtClean="0">
                <a:latin typeface="Arial" panose="020B0604020202020204" pitchFamily="34" charset="0"/>
                <a:cs typeface="Arial" panose="020B0604020202020204" pitchFamily="34" charset="0"/>
              </a:rPr>
              <a:t>Voluntary and not-for-profit services are provided by charitable and voluntary organisations in areas such as social care, community health care, global development, environmental and wildlife protection.</a:t>
            </a:r>
          </a:p>
        </p:txBody>
      </p:sp>
      <p:sp>
        <p:nvSpPr>
          <p:cNvPr id="5" name="Title 1"/>
          <p:cNvSpPr>
            <a:spLocks noGrp="1"/>
          </p:cNvSpPr>
          <p:nvPr>
            <p:ph type="title"/>
          </p:nvPr>
        </p:nvSpPr>
        <p:spPr>
          <a:xfrm>
            <a:off x="107504" y="44624"/>
            <a:ext cx="7704856" cy="625434"/>
          </a:xfrm>
        </p:spPr>
        <p:txBody>
          <a:bodyPr>
            <a:noAutofit/>
          </a:bodyPr>
          <a:lstStyle/>
          <a:p>
            <a:r>
              <a:rPr lang="en-GB" sz="3000" dirty="0"/>
              <a:t>1.2.1 – Basis of business classification - Tertiary</a:t>
            </a:r>
            <a:endParaRPr lang="en-ZA" sz="30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67647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346804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6589042" cy="4824388"/>
          </a:xfrm>
        </p:spPr>
        <p:txBody>
          <a:bodyPr>
            <a:noAutofit/>
          </a:bodyPr>
          <a:lstStyle/>
          <a:p>
            <a:pPr marL="173038" indent="-173038">
              <a:buClr>
                <a:srgbClr val="00B050"/>
              </a:buClr>
            </a:pPr>
            <a:r>
              <a:rPr lang="en-GB" sz="1600" b="1" dirty="0" smtClean="0">
                <a:latin typeface="Arial" panose="020B0604020202020204" pitchFamily="34" charset="0"/>
                <a:cs typeface="Arial" panose="020B0604020202020204" pitchFamily="34" charset="0"/>
              </a:rPr>
              <a:t>Main groupings</a:t>
            </a:r>
          </a:p>
          <a:p>
            <a:pPr marL="173038" indent="-173038">
              <a:buClr>
                <a:srgbClr val="00B050"/>
              </a:buClr>
            </a:pPr>
            <a:r>
              <a:rPr lang="en-GB" sz="1600" b="1" dirty="0" smtClean="0">
                <a:latin typeface="Arial" panose="020B0604020202020204" pitchFamily="34" charset="0"/>
                <a:cs typeface="Arial" panose="020B0604020202020204" pitchFamily="34" charset="0"/>
              </a:rPr>
              <a:t>Wholesale and retail trade, </a:t>
            </a:r>
            <a:r>
              <a:rPr lang="en-GB" sz="1600" dirty="0" smtClean="0">
                <a:latin typeface="Arial" panose="020B0604020202020204" pitchFamily="34" charset="0"/>
                <a:cs typeface="Arial" panose="020B0604020202020204" pitchFamily="34" charset="0"/>
              </a:rPr>
              <a:t>e.g. all wholesalers and retailers, including market stalls and dispensing chemists, plus repair/maintenance businesses such as garages, watch repairers, cobblers.</a:t>
            </a:r>
          </a:p>
          <a:p>
            <a:pPr marL="173038" indent="-173038">
              <a:buClr>
                <a:srgbClr val="00B050"/>
              </a:buClr>
            </a:pPr>
            <a:r>
              <a:rPr lang="en-GB" sz="1600" b="1" dirty="0" smtClean="0">
                <a:latin typeface="Arial" panose="020B0604020202020204" pitchFamily="34" charset="0"/>
                <a:cs typeface="Arial" panose="020B0604020202020204" pitchFamily="34" charset="0"/>
              </a:rPr>
              <a:t>Hotels and restaurants </a:t>
            </a:r>
            <a:r>
              <a:rPr lang="en-GB" sz="1600" dirty="0" smtClean="0">
                <a:latin typeface="Arial" panose="020B0604020202020204" pitchFamily="34" charset="0"/>
                <a:cs typeface="Arial" panose="020B0604020202020204" pitchFamily="34" charset="0"/>
              </a:rPr>
              <a:t>including camping sites, youth hotels, holiday centres, take-away food shops and stands, pubs and bars.</a:t>
            </a:r>
          </a:p>
          <a:p>
            <a:pPr marL="173038" indent="-173038">
              <a:buClr>
                <a:srgbClr val="00B050"/>
              </a:buClr>
            </a:pPr>
            <a:r>
              <a:rPr lang="en-GB" sz="1600" b="1" dirty="0" smtClean="0">
                <a:latin typeface="Arial" panose="020B0604020202020204" pitchFamily="34" charset="0"/>
                <a:cs typeface="Arial" panose="020B0604020202020204" pitchFamily="34" charset="0"/>
              </a:rPr>
              <a:t>Transport, storage and communication, </a:t>
            </a:r>
            <a:r>
              <a:rPr lang="en-GB" sz="1600" dirty="0" smtClean="0">
                <a:latin typeface="Arial" panose="020B0604020202020204" pitchFamily="34" charset="0"/>
                <a:cs typeface="Arial" panose="020B0604020202020204" pitchFamily="34" charset="0"/>
              </a:rPr>
              <a:t>e.g. taxis, furniture removals, freight transport by road, rail, sea, canals and air, all passenger transport, pipelines, cargo handling and storage, travel agencies and tour operators, post and courier services, telecommunications.</a:t>
            </a:r>
          </a:p>
          <a:p>
            <a:pPr marL="173038" indent="-173038">
              <a:buClr>
                <a:srgbClr val="00B050"/>
              </a:buClr>
            </a:pPr>
            <a:r>
              <a:rPr lang="en-GB" sz="1600" b="1" dirty="0" smtClean="0">
                <a:latin typeface="Arial" panose="020B0604020202020204" pitchFamily="34" charset="0"/>
                <a:cs typeface="Arial" panose="020B0604020202020204" pitchFamily="34" charset="0"/>
              </a:rPr>
              <a:t>Financial services, </a:t>
            </a:r>
            <a:r>
              <a:rPr lang="en-GB" sz="1600" dirty="0" smtClean="0">
                <a:latin typeface="Arial" panose="020B0604020202020204" pitchFamily="34" charset="0"/>
                <a:cs typeface="Arial" panose="020B0604020202020204" pitchFamily="34" charset="0"/>
              </a:rPr>
              <a:t>e.g. banks, building societies, finance houses, insurance companies and pension funds.</a:t>
            </a:r>
          </a:p>
          <a:p>
            <a:pPr marL="173038" indent="-173038">
              <a:buClr>
                <a:srgbClr val="00B050"/>
              </a:buClr>
            </a:pPr>
            <a:r>
              <a:rPr lang="en-GB" sz="1600" b="1" dirty="0" smtClean="0">
                <a:latin typeface="Arial" panose="020B0604020202020204" pitchFamily="34" charset="0"/>
                <a:cs typeface="Arial" panose="020B0604020202020204" pitchFamily="34" charset="0"/>
              </a:rPr>
              <a:t>Real estate, renting and business activities, </a:t>
            </a:r>
            <a:r>
              <a:rPr lang="en-GB" sz="1600" dirty="0" smtClean="0">
                <a:latin typeface="Arial" panose="020B0604020202020204" pitchFamily="34" charset="0"/>
                <a:cs typeface="Arial" panose="020B0604020202020204" pitchFamily="34" charset="0"/>
              </a:rPr>
              <a:t>e.g. estate agents, car hire firms, all rental firms, computer consultants, software developers, office equipment repairers, solicitors, accountants, market research companies, quantity surveyors, architects, advertising agencies, recruitment companies, security firms, industrial cleaners, photographers, secretarial agencies, call centres, debt collectors, exhibition organisers.</a:t>
            </a:r>
          </a:p>
        </p:txBody>
      </p:sp>
      <p:sp>
        <p:nvSpPr>
          <p:cNvPr id="5" name="Title 1"/>
          <p:cNvSpPr>
            <a:spLocks noGrp="1"/>
          </p:cNvSpPr>
          <p:nvPr>
            <p:ph type="title"/>
          </p:nvPr>
        </p:nvSpPr>
        <p:spPr>
          <a:xfrm>
            <a:off x="107504" y="44624"/>
            <a:ext cx="7776864" cy="625434"/>
          </a:xfrm>
        </p:spPr>
        <p:txBody>
          <a:bodyPr>
            <a:noAutofit/>
          </a:bodyPr>
          <a:lstStyle/>
          <a:p>
            <a:r>
              <a:rPr lang="en-GB" sz="2800" dirty="0"/>
              <a:t>1.2.1 – Basis of business classification - Secondary</a:t>
            </a:r>
            <a:endParaRPr lang="en-ZA" sz="28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67647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462298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6336704" cy="4824388"/>
          </a:xfrm>
        </p:spPr>
        <p:txBody>
          <a:bodyPr>
            <a:noAutofit/>
          </a:bodyPr>
          <a:lstStyle/>
          <a:p>
            <a:pPr marL="255588" indent="-255588">
              <a:buClr>
                <a:srgbClr val="00B050"/>
              </a:buClr>
            </a:pPr>
            <a:r>
              <a:rPr lang="en-GB" sz="1870" b="1" dirty="0" smtClean="0">
                <a:latin typeface="Arial" panose="020B0604020202020204" pitchFamily="34" charset="0"/>
                <a:cs typeface="Arial" panose="020B0604020202020204" pitchFamily="34" charset="0"/>
              </a:rPr>
              <a:t>Main groupings</a:t>
            </a:r>
          </a:p>
          <a:p>
            <a:pPr marL="255588" indent="-255588">
              <a:buClr>
                <a:srgbClr val="00B050"/>
              </a:buClr>
            </a:pPr>
            <a:r>
              <a:rPr lang="en-GB" sz="1870" b="1" dirty="0" smtClean="0">
                <a:latin typeface="Arial" panose="020B0604020202020204" pitchFamily="34" charset="0"/>
                <a:cs typeface="Arial" panose="020B0604020202020204" pitchFamily="34" charset="0"/>
              </a:rPr>
              <a:t>Public Administration and Defence, </a:t>
            </a:r>
            <a:r>
              <a:rPr lang="en-GB" sz="1870" dirty="0" smtClean="0">
                <a:latin typeface="Arial" panose="020B0604020202020204" pitchFamily="34" charset="0"/>
                <a:cs typeface="Arial" panose="020B0604020202020204" pitchFamily="34" charset="0"/>
              </a:rPr>
              <a:t>e.g. government agencies which oversee health care, education and other services, defence activities, the justice system, the police and fire service.</a:t>
            </a:r>
          </a:p>
          <a:p>
            <a:pPr marL="255588" indent="-255588">
              <a:buClr>
                <a:srgbClr val="00B050"/>
              </a:buClr>
            </a:pPr>
            <a:r>
              <a:rPr lang="en-GB" sz="1870" b="1" dirty="0" smtClean="0">
                <a:latin typeface="Arial" panose="020B0604020202020204" pitchFamily="34" charset="0"/>
                <a:cs typeface="Arial" panose="020B0604020202020204" pitchFamily="34" charset="0"/>
              </a:rPr>
              <a:t>Education, </a:t>
            </a:r>
            <a:r>
              <a:rPr lang="en-GB" sz="1870" dirty="0" smtClean="0">
                <a:latin typeface="Arial" panose="020B0604020202020204" pitchFamily="34" charset="0"/>
                <a:cs typeface="Arial" panose="020B0604020202020204" pitchFamily="34" charset="0"/>
              </a:rPr>
              <a:t>e.g. all schools, colleges and universities, driving schools, private training firms.</a:t>
            </a:r>
          </a:p>
          <a:p>
            <a:pPr marL="255588" indent="-255588">
              <a:buClr>
                <a:srgbClr val="00B050"/>
              </a:buClr>
            </a:pPr>
            <a:r>
              <a:rPr lang="en-GB" sz="1870" b="1" dirty="0" smtClean="0">
                <a:latin typeface="Arial" panose="020B0604020202020204" pitchFamily="34" charset="0"/>
                <a:cs typeface="Arial" panose="020B0604020202020204" pitchFamily="34" charset="0"/>
              </a:rPr>
              <a:t>Health and Social work, </a:t>
            </a:r>
            <a:r>
              <a:rPr lang="en-GB" sz="1870" dirty="0" smtClean="0">
                <a:latin typeface="Arial" panose="020B0604020202020204" pitchFamily="34" charset="0"/>
                <a:cs typeface="Arial" panose="020B0604020202020204" pitchFamily="34" charset="0"/>
              </a:rPr>
              <a:t>e.g. hospitals and nursing homes, doctors, dentists, vets, social workers.</a:t>
            </a:r>
          </a:p>
          <a:p>
            <a:pPr marL="255588" indent="-255588">
              <a:buClr>
                <a:srgbClr val="00B050"/>
              </a:buClr>
            </a:pPr>
            <a:r>
              <a:rPr lang="en-GB" sz="1870" b="1" dirty="0" smtClean="0">
                <a:latin typeface="Arial" panose="020B0604020202020204" pitchFamily="34" charset="0"/>
                <a:cs typeface="Arial" panose="020B0604020202020204" pitchFamily="34" charset="0"/>
              </a:rPr>
              <a:t>Other community, social and personal service activities, </a:t>
            </a:r>
            <a:r>
              <a:rPr lang="en-GB" sz="1870" dirty="0" smtClean="0">
                <a:latin typeface="Arial" panose="020B0604020202020204" pitchFamily="34" charset="0"/>
                <a:cs typeface="Arial" panose="020B0604020202020204" pitchFamily="34" charset="0"/>
              </a:rPr>
              <a:t>e.g. Sewage and refuse disposal, professional organisations and trade unions, religious and political organisations, film and video production and distribution, radio and television, theatres, fair and amusement parks, news agencies, libraries, museums, sports centres, dry cleaners, funeral directors, hairdressers, beauty therapists, gyms and fitness centres, nature reserves.</a:t>
            </a:r>
            <a:endParaRPr lang="en-GB" sz="1870" i="1" dirty="0" smtClean="0">
              <a:latin typeface="Arial" panose="020B0604020202020204" pitchFamily="34" charset="0"/>
              <a:cs typeface="Arial" panose="020B0604020202020204" pitchFamily="34" charset="0"/>
            </a:endParaRPr>
          </a:p>
        </p:txBody>
      </p:sp>
      <p:sp>
        <p:nvSpPr>
          <p:cNvPr id="5" name="Title 1"/>
          <p:cNvSpPr>
            <a:spLocks noGrp="1"/>
          </p:cNvSpPr>
          <p:nvPr>
            <p:ph type="title"/>
          </p:nvPr>
        </p:nvSpPr>
        <p:spPr>
          <a:xfrm>
            <a:off x="107504" y="44624"/>
            <a:ext cx="7776864" cy="625434"/>
          </a:xfrm>
        </p:spPr>
        <p:txBody>
          <a:bodyPr>
            <a:noAutofit/>
          </a:bodyPr>
          <a:lstStyle/>
          <a:p>
            <a:r>
              <a:rPr lang="en-GB" sz="2800" dirty="0"/>
              <a:t>1.2.1 – Basis of business classification - Secondary</a:t>
            </a:r>
            <a:endParaRPr lang="en-ZA" sz="28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748481"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514588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ChangeArrowheads="1"/>
          </p:cNvSpPr>
          <p:nvPr/>
        </p:nvSpPr>
        <p:spPr bwMode="auto">
          <a:xfrm>
            <a:off x="323528" y="1124744"/>
            <a:ext cx="8496944" cy="1554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Clr>
                <a:srgbClr val="00B050"/>
              </a:buClr>
              <a:buFont typeface="Wingdings 3" panose="05040102010807070707" pitchFamily="18" charset="2"/>
              <a:buChar char=""/>
            </a:pPr>
            <a:r>
              <a:rPr lang="en-GB" altLang="en-US" sz="1900" dirty="0"/>
              <a:t>In the past, Britain was more dependent on the primary and secondary sectors for income and jobs. Now, however, the fastest growing sector in the UK is the tertiary sector, which today represents around 76% of the workforce</a:t>
            </a:r>
            <a:r>
              <a:rPr lang="en-GB" altLang="en-US" sz="1900" dirty="0" smtClean="0"/>
              <a:t>.</a:t>
            </a:r>
          </a:p>
          <a:p>
            <a:pPr marL="342900" indent="-342900">
              <a:buClr>
                <a:srgbClr val="00B050"/>
              </a:buClr>
              <a:buFont typeface="Wingdings 3" panose="05040102010807070707" pitchFamily="18" charset="2"/>
              <a:buChar char=""/>
            </a:pPr>
            <a:r>
              <a:rPr lang="en-GB" altLang="en-US" sz="1900" b="1" dirty="0"/>
              <a:t>Value of goods </a:t>
            </a:r>
            <a:r>
              <a:rPr lang="en-GB" altLang="en-US" sz="1900" b="1" dirty="0" smtClean="0"/>
              <a:t>+ services </a:t>
            </a:r>
            <a:r>
              <a:rPr lang="en-GB" altLang="en-US" sz="1900" b="1" dirty="0"/>
              <a:t>produced in the UK (as a </a:t>
            </a:r>
            <a:r>
              <a:rPr lang="en-GB" altLang="en-US" sz="1900" b="1" dirty="0" smtClean="0"/>
              <a:t>%)</a:t>
            </a:r>
            <a:endParaRPr lang="en-GB" altLang="en-US" sz="1900" b="1" dirty="0"/>
          </a:p>
        </p:txBody>
      </p:sp>
      <p:pic>
        <p:nvPicPr>
          <p:cNvPr id="26676" name="Picture 52" descr="sectors table"/>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94135" y="4581128"/>
            <a:ext cx="3392221" cy="187220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3" name="Title 1"/>
          <p:cNvSpPr txBox="1">
            <a:spLocks/>
          </p:cNvSpPr>
          <p:nvPr/>
        </p:nvSpPr>
        <p:spPr>
          <a:xfrm>
            <a:off x="107504" y="44624"/>
            <a:ext cx="7632848" cy="62543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100" dirty="0"/>
              <a:t>1.2.1 – Basis of business classification – Trends in Business Activity</a:t>
            </a:r>
            <a:endParaRPr lang="en-ZA" sz="2100" dirty="0">
              <a:ea typeface="Calibri" pitchFamily="34" charset="0"/>
            </a:endParaRPr>
          </a:p>
        </p:txBody>
      </p:sp>
      <p:pic>
        <p:nvPicPr>
          <p:cNvPr id="9218" name="Picture 2" descr="http://igeogers.weebly.com/uploads/1/1/8/1/11812015/2466944_orig.png">
            <a:hlinkClick r:id="rId4"/>
          </p:cNvPr>
          <p:cNvPicPr>
            <a:picLocks noChangeAspect="1" noChangeArrowheads="1"/>
          </p:cNvPicPr>
          <p:nvPr/>
        </p:nvPicPr>
        <p:blipFill rotWithShape="1">
          <a:blip r:embed="rId5">
            <a:extLst>
              <a:ext uri="{28A0092B-C50C-407E-A947-70E740481C1C}">
                <a14:useLocalDpi xmlns:a14="http://schemas.microsoft.com/office/drawing/2010/main"/>
              </a:ext>
            </a:extLst>
          </a:blip>
          <a:srcRect b="13744"/>
          <a:stretch/>
        </p:blipFill>
        <p:spPr bwMode="auto">
          <a:xfrm>
            <a:off x="684382" y="2733696"/>
            <a:ext cx="3544309" cy="158611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220" name="Picture 4" descr="http://www.tradingeconomics.com/charts/og.png?url=/egypt/gdp">
            <a:hlinkClick r:id="rId6"/>
          </p:cNvPr>
          <p:cNvPicPr>
            <a:picLocks noChangeAspect="1" noChangeArrowheads="1"/>
          </p:cNvPicPr>
          <p:nvPr/>
        </p:nvPicPr>
        <p:blipFill rotWithShape="1">
          <a:blip r:embed="rId7">
            <a:extLst>
              <a:ext uri="{28A0092B-C50C-407E-A947-70E740481C1C}">
                <a14:useLocalDpi xmlns:a14="http://schemas.microsoft.com/office/drawing/2010/main"/>
              </a:ext>
            </a:extLst>
          </a:blip>
          <a:srcRect l="6911" r="2924" b="8119"/>
          <a:stretch/>
        </p:blipFill>
        <p:spPr bwMode="auto">
          <a:xfrm>
            <a:off x="4499992" y="2737306"/>
            <a:ext cx="4032448" cy="15824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6674" name="Text Box 50"/>
          <p:cNvSpPr txBox="1">
            <a:spLocks noChangeArrowheads="1"/>
          </p:cNvSpPr>
          <p:nvPr/>
        </p:nvSpPr>
        <p:spPr bwMode="auto">
          <a:xfrm>
            <a:off x="323528" y="4412138"/>
            <a:ext cx="5184576"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0"/>
              </a:spcBef>
              <a:spcAft>
                <a:spcPts val="600"/>
              </a:spcAft>
            </a:pPr>
            <a:r>
              <a:rPr lang="en-GB" altLang="en-US" sz="2100" b="1" dirty="0" smtClean="0"/>
              <a:t>Q1</a:t>
            </a:r>
            <a:r>
              <a:rPr lang="en-GB" altLang="en-US" sz="2100" dirty="0" smtClean="0"/>
              <a:t> - In </a:t>
            </a:r>
            <a:r>
              <a:rPr lang="en-GB" altLang="en-US" sz="2100" dirty="0"/>
              <a:t>which sectors has business production declined and in which has it grown? </a:t>
            </a:r>
            <a:endParaRPr lang="en-GB" altLang="en-US" sz="2100" dirty="0" smtClean="0"/>
          </a:p>
          <a:p>
            <a:pPr>
              <a:spcBef>
                <a:spcPts val="0"/>
              </a:spcBef>
              <a:spcAft>
                <a:spcPts val="600"/>
              </a:spcAft>
            </a:pPr>
            <a:r>
              <a:rPr lang="en-GB" altLang="en-US" sz="2100" b="1" dirty="0" smtClean="0"/>
              <a:t>Q2</a:t>
            </a:r>
            <a:r>
              <a:rPr lang="en-GB" altLang="en-US" sz="2100" dirty="0" smtClean="0"/>
              <a:t> – Why do you think this is?</a:t>
            </a:r>
          </a:p>
          <a:p>
            <a:pPr>
              <a:spcBef>
                <a:spcPts val="0"/>
              </a:spcBef>
              <a:spcAft>
                <a:spcPts val="600"/>
              </a:spcAft>
            </a:pPr>
            <a:r>
              <a:rPr lang="en-GB" altLang="en-US" sz="2100" b="1" dirty="0" smtClean="0"/>
              <a:t>Q3</a:t>
            </a:r>
            <a:r>
              <a:rPr lang="en-GB" altLang="en-US" sz="2100" dirty="0" smtClean="0"/>
              <a:t> – For your economy, is the trend the same or different and why?</a:t>
            </a:r>
            <a:endParaRPr lang="en-GB" altLang="en-US" sz="2100" dirty="0"/>
          </a:p>
        </p:txBody>
      </p:sp>
    </p:spTree>
    <p:extLst>
      <p:ext uri="{BB962C8B-B14F-4D97-AF65-F5344CB8AC3E}">
        <p14:creationId xmlns:p14="http://schemas.microsoft.com/office/powerpoint/2010/main" val="11062035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26676"/>
                                        </p:tgtEl>
                                        <p:attrNameLst>
                                          <p:attrName>style.visibility</p:attrName>
                                        </p:attrNameLst>
                                      </p:cBhvr>
                                      <p:to>
                                        <p:strVal val="visible"/>
                                      </p:to>
                                    </p:set>
                                    <p:animEffect transition="in" filter="dissolve">
                                      <p:cBhvr>
                                        <p:cTn id="7" dur="500"/>
                                        <p:tgtEl>
                                          <p:spTgt spid="266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674"/>
                                        </p:tgtEl>
                                        <p:attrNameLst>
                                          <p:attrName>style.visibility</p:attrName>
                                        </p:attrNameLst>
                                      </p:cBhvr>
                                      <p:to>
                                        <p:strVal val="visible"/>
                                      </p:to>
                                    </p:set>
                                    <p:animEffect transition="in" filter="fade">
                                      <p:cBhvr>
                                        <p:cTn id="12" dur="500"/>
                                        <p:tgtEl>
                                          <p:spTgt spid="26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7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628800"/>
            <a:ext cx="4104456" cy="4824388"/>
          </a:xfrm>
        </p:spPr>
        <p:txBody>
          <a:bodyPr>
            <a:noAutofit/>
          </a:bodyPr>
          <a:lstStyle/>
          <a:p>
            <a:pPr marL="177800" indent="-177800">
              <a:buClr>
                <a:srgbClr val="00B050"/>
              </a:buClr>
              <a:buFont typeface="Arial" panose="020B0604020202020204" pitchFamily="34" charset="0"/>
              <a:buChar char="•"/>
            </a:pPr>
            <a:r>
              <a:rPr lang="en-GB" altLang="en-US" sz="1800" dirty="0"/>
              <a:t>A key factor in the decline of both the primary and secondary sectors in recent years has been the impact of competition from overseas:</a:t>
            </a:r>
          </a:p>
          <a:p>
            <a:pPr marL="177800" indent="-177800">
              <a:buClr>
                <a:srgbClr val="00B050"/>
              </a:buClr>
              <a:buFont typeface="Arial" panose="020B0604020202020204" pitchFamily="34" charset="0"/>
              <a:buChar char="•"/>
            </a:pPr>
            <a:r>
              <a:rPr lang="en-GB" altLang="en-US" sz="1800" dirty="0" smtClean="0"/>
              <a:t>Greater </a:t>
            </a:r>
            <a:r>
              <a:rPr lang="en-GB" altLang="en-US" sz="1800" dirty="0"/>
              <a:t>demand for raw materials in the UK has been increasingly met by </a:t>
            </a:r>
            <a:r>
              <a:rPr lang="en-GB" altLang="en-US" sz="1800" dirty="0" smtClean="0"/>
              <a:t>imports from China, Korea, Japan and Germany.</a:t>
            </a:r>
            <a:endParaRPr lang="en-GB" altLang="en-US" sz="1800" dirty="0"/>
          </a:p>
          <a:p>
            <a:pPr marL="177800" indent="-177800">
              <a:buClr>
                <a:srgbClr val="00B050"/>
              </a:buClr>
              <a:buFont typeface="Arial" panose="020B0604020202020204" pitchFamily="34" charset="0"/>
              <a:buChar char="•"/>
            </a:pPr>
            <a:r>
              <a:rPr lang="en-GB" altLang="en-US" sz="1800" dirty="0"/>
              <a:t>Many manufacturing businesses have relocated overseas where production costs are </a:t>
            </a:r>
            <a:r>
              <a:rPr lang="en-GB" altLang="en-US" sz="1800" dirty="0" smtClean="0"/>
              <a:t>cheaper such as production in the Far East or Call Centres in India.</a:t>
            </a:r>
            <a:endParaRPr lang="en-GB" altLang="en-US" sz="1800" dirty="0"/>
          </a:p>
          <a:p>
            <a:pPr marL="177800" indent="-177800">
              <a:buClr>
                <a:srgbClr val="00B050"/>
              </a:buClr>
              <a:buFont typeface="Arial" panose="020B0604020202020204" pitchFamily="34" charset="0"/>
              <a:buChar char="•"/>
            </a:pPr>
            <a:r>
              <a:rPr lang="en-GB" altLang="en-US" sz="1800" dirty="0"/>
              <a:t>Remaining UK-based manufacturing businesses have been forced to continually lower their prices because of low-cost imports</a:t>
            </a:r>
            <a:r>
              <a:rPr lang="en-GB" altLang="en-US" sz="1800" dirty="0" smtClean="0"/>
              <a:t>.</a:t>
            </a:r>
            <a:endParaRPr lang="en-GB" altLang="en-US" sz="1800" dirty="0"/>
          </a:p>
        </p:txBody>
      </p:sp>
      <p:sp>
        <p:nvSpPr>
          <p:cNvPr id="5" name="Title 1"/>
          <p:cNvSpPr>
            <a:spLocks noGrp="1"/>
          </p:cNvSpPr>
          <p:nvPr>
            <p:ph type="title"/>
          </p:nvPr>
        </p:nvSpPr>
        <p:spPr>
          <a:xfrm>
            <a:off x="107503" y="44624"/>
            <a:ext cx="7630740" cy="625434"/>
          </a:xfrm>
        </p:spPr>
        <p:txBody>
          <a:bodyPr>
            <a:noAutofit/>
          </a:bodyPr>
          <a:lstStyle/>
          <a:p>
            <a:pPr fontAlgn="auto">
              <a:spcAft>
                <a:spcPts val="0"/>
              </a:spcAft>
            </a:pPr>
            <a:r>
              <a:rPr lang="en-GB" sz="2800" dirty="0"/>
              <a:t>1.2.1b – </a:t>
            </a:r>
            <a:r>
              <a:rPr lang="en-GB" altLang="en-US" sz="2800" dirty="0" smtClean="0"/>
              <a:t>Decline - Primary </a:t>
            </a:r>
            <a:r>
              <a:rPr lang="en-GB" altLang="en-US" sz="2800" dirty="0"/>
              <a:t>and </a:t>
            </a:r>
            <a:r>
              <a:rPr lang="en-GB" altLang="en-US" sz="2800" dirty="0" smtClean="0"/>
              <a:t>Secondary Sectors</a:t>
            </a:r>
            <a:endParaRPr lang="en-GB" sz="2800" dirty="0"/>
          </a:p>
        </p:txBody>
      </p:sp>
      <p:sp>
        <p:nvSpPr>
          <p:cNvPr id="8" name="Rectangle 3"/>
          <p:cNvSpPr>
            <a:spLocks noChangeArrowheads="1"/>
          </p:cNvSpPr>
          <p:nvPr/>
        </p:nvSpPr>
        <p:spPr bwMode="auto">
          <a:xfrm>
            <a:off x="323850" y="112474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GB" sz="2000" b="1" dirty="0"/>
              <a:t>1.2.1b</a:t>
            </a:r>
            <a:r>
              <a:rPr lang="en-GB" sz="2000" dirty="0"/>
              <a:t> – </a:t>
            </a:r>
            <a:r>
              <a:rPr lang="en-GB" altLang="en-US" sz="2000" b="1" dirty="0"/>
              <a:t>Decline</a:t>
            </a:r>
            <a:r>
              <a:rPr lang="en-GB" altLang="en-US" sz="2000" dirty="0"/>
              <a:t> - Primary and Secondary Sectors</a:t>
            </a:r>
            <a:endParaRPr lang="en-ZA" sz="2000" b="1" dirty="0">
              <a:latin typeface="Calibri" pitchFamily="34" charset="0"/>
              <a:ea typeface="Calibri" pitchFamily="34" charset="0"/>
              <a:cs typeface="Calibri" pitchFamily="34" charset="0"/>
            </a:endParaRPr>
          </a:p>
        </p:txBody>
      </p:sp>
      <p:pic>
        <p:nvPicPr>
          <p:cNvPr id="9" name="Picture 10" descr="30901218"/>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20244"/>
          <a:stretch/>
        </p:blipFill>
        <p:spPr bwMode="auto">
          <a:xfrm>
            <a:off x="4716016" y="1700808"/>
            <a:ext cx="1756721" cy="20882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42" name="Picture 2" descr="http://ichef.bbci.co.uk/news/660/media/images/64248000/jpg/_64248699_inspectingthedamagedonebyillegalloggersatpdsvirola-jatoba.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2000" y="5355960"/>
            <a:ext cx="2016224" cy="11333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44" name="Picture 4" descr="http://i.telegraph.co.uk/multimedia/archive/02261/appleafp_2261465b.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572000" y="3970686"/>
            <a:ext cx="2016224" cy="12585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10" name="Table 9"/>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6"/>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6"/>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6"/>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6"/>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071991" y="1218279"/>
            <a:ext cx="1748159"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193637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628800"/>
            <a:ext cx="4032448" cy="4824388"/>
          </a:xfrm>
        </p:spPr>
        <p:txBody>
          <a:bodyPr>
            <a:noAutofit/>
          </a:bodyPr>
          <a:lstStyle/>
          <a:p>
            <a:pPr marL="177800" indent="-177800">
              <a:buClr>
                <a:srgbClr val="00B050"/>
              </a:buClr>
              <a:buFont typeface="Arial" panose="020B0604020202020204" pitchFamily="34" charset="0"/>
              <a:buChar char="•"/>
            </a:pPr>
            <a:r>
              <a:rPr lang="en-GB" altLang="en-US" sz="1800" dirty="0"/>
              <a:t>The growth in the tertiary sector has occurred for a number of reasons</a:t>
            </a:r>
            <a:r>
              <a:rPr lang="en-GB" altLang="en-US" sz="1800" dirty="0" smtClean="0"/>
              <a:t>:</a:t>
            </a:r>
          </a:p>
          <a:p>
            <a:pPr marL="177800" indent="-177800">
              <a:buClr>
                <a:srgbClr val="00B050"/>
              </a:buClr>
              <a:buFont typeface="Arial" panose="020B0604020202020204" pitchFamily="34" charset="0"/>
              <a:buChar char="•"/>
            </a:pPr>
            <a:r>
              <a:rPr lang="en-GB" altLang="en-US" sz="1800" dirty="0"/>
              <a:t>Increases in disposable income have resulted in consumers spending more money on </a:t>
            </a:r>
            <a:r>
              <a:rPr lang="en-GB" altLang="en-US" sz="1800" dirty="0" smtClean="0"/>
              <a:t>services, e.g</a:t>
            </a:r>
            <a:r>
              <a:rPr lang="en-GB" altLang="en-US" sz="1800" dirty="0"/>
              <a:t>. in restaurants, at the cinema or on holidays.</a:t>
            </a:r>
          </a:p>
          <a:p>
            <a:pPr marL="177800" indent="-177800">
              <a:buClr>
                <a:srgbClr val="00B050"/>
              </a:buClr>
              <a:buFont typeface="Arial" panose="020B0604020202020204" pitchFamily="34" charset="0"/>
              <a:buChar char="•"/>
            </a:pPr>
            <a:r>
              <a:rPr lang="en-GB" altLang="en-US" sz="1800" dirty="0"/>
              <a:t>Many tertiary businesses in the </a:t>
            </a:r>
            <a:r>
              <a:rPr lang="en-GB" altLang="en-US" sz="1800" dirty="0" smtClean="0"/>
              <a:t>developing world sell </a:t>
            </a:r>
            <a:r>
              <a:rPr lang="en-GB" altLang="en-US" sz="1800" dirty="0"/>
              <a:t>their services abroad as well as at home</a:t>
            </a:r>
            <a:r>
              <a:rPr lang="en-GB" altLang="en-US" sz="1800" dirty="0" smtClean="0"/>
              <a:t>.</a:t>
            </a:r>
            <a:endParaRPr lang="en-GB" altLang="en-US" sz="1800" dirty="0"/>
          </a:p>
          <a:p>
            <a:pPr marL="177800" indent="-177800">
              <a:buClr>
                <a:srgbClr val="00B050"/>
              </a:buClr>
              <a:buFont typeface="Arial" panose="020B0604020202020204" pitchFamily="34" charset="0"/>
              <a:buChar char="•"/>
            </a:pPr>
            <a:r>
              <a:rPr lang="en-GB" altLang="en-US" sz="1800" dirty="0"/>
              <a:t>The tertiary sector has less </a:t>
            </a:r>
            <a:r>
              <a:rPr lang="en-GB" altLang="en-US" sz="1800" dirty="0" smtClean="0"/>
              <a:t>scope </a:t>
            </a:r>
            <a:r>
              <a:rPr lang="en-GB" altLang="en-US" sz="1800" dirty="0"/>
              <a:t>for automation than </a:t>
            </a:r>
            <a:r>
              <a:rPr lang="en-GB" altLang="en-US" sz="1800" dirty="0" smtClean="0"/>
              <a:t>the </a:t>
            </a:r>
            <a:r>
              <a:rPr lang="en-GB" altLang="en-US" sz="1800" dirty="0"/>
              <a:t>primary and secondary </a:t>
            </a:r>
            <a:r>
              <a:rPr lang="en-GB" altLang="en-US" sz="1800" dirty="0" smtClean="0"/>
              <a:t>sectors</a:t>
            </a:r>
            <a:r>
              <a:rPr lang="en-GB" altLang="en-US" sz="1800" dirty="0"/>
              <a:t>, so workers cannot </a:t>
            </a:r>
            <a:br>
              <a:rPr lang="en-GB" altLang="en-US" sz="1800" dirty="0"/>
            </a:br>
            <a:r>
              <a:rPr lang="en-GB" altLang="en-US" sz="1800" dirty="0"/>
              <a:t>be as easily replaced </a:t>
            </a:r>
            <a:r>
              <a:rPr lang="en-GB" altLang="en-US" sz="1800" dirty="0" smtClean="0"/>
              <a:t>by machines.</a:t>
            </a:r>
          </a:p>
          <a:p>
            <a:pPr marL="177800" indent="-177800">
              <a:buClr>
                <a:srgbClr val="00B050"/>
              </a:buClr>
              <a:buFont typeface="Arial" panose="020B0604020202020204" pitchFamily="34" charset="0"/>
              <a:buChar char="•"/>
            </a:pPr>
            <a:r>
              <a:rPr lang="en-GB" altLang="en-US" sz="1800" dirty="0" smtClean="0"/>
              <a:t>Increased manufacturing processes in the primary and secondary have given the population more leisure time.</a:t>
            </a:r>
            <a:endParaRPr lang="en-GB" altLang="en-US" sz="1800" dirty="0"/>
          </a:p>
        </p:txBody>
      </p:sp>
      <p:sp>
        <p:nvSpPr>
          <p:cNvPr id="5" name="Title 1"/>
          <p:cNvSpPr>
            <a:spLocks noGrp="1"/>
          </p:cNvSpPr>
          <p:nvPr>
            <p:ph type="title"/>
          </p:nvPr>
        </p:nvSpPr>
        <p:spPr>
          <a:xfrm>
            <a:off x="107503" y="44624"/>
            <a:ext cx="7630740" cy="625434"/>
          </a:xfrm>
        </p:spPr>
        <p:txBody>
          <a:bodyPr>
            <a:noAutofit/>
          </a:bodyPr>
          <a:lstStyle/>
          <a:p>
            <a:pPr fontAlgn="auto">
              <a:spcAft>
                <a:spcPts val="0"/>
              </a:spcAft>
            </a:pPr>
            <a:r>
              <a:rPr lang="en-GB" sz="2800" dirty="0"/>
              <a:t>1.2.1b – </a:t>
            </a:r>
            <a:r>
              <a:rPr lang="en-GB" altLang="en-US" sz="2800" dirty="0" smtClean="0"/>
              <a:t>Growth – Tertiary Sectors</a:t>
            </a:r>
            <a:endParaRPr lang="en-GB" sz="2800" dirty="0"/>
          </a:p>
        </p:txBody>
      </p:sp>
      <p:sp>
        <p:nvSpPr>
          <p:cNvPr id="8" name="Rectangle 3"/>
          <p:cNvSpPr>
            <a:spLocks noChangeArrowheads="1"/>
          </p:cNvSpPr>
          <p:nvPr/>
        </p:nvSpPr>
        <p:spPr bwMode="auto">
          <a:xfrm>
            <a:off x="323850" y="112474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GB" sz="2000" b="1" dirty="0"/>
              <a:t>1.2.1b</a:t>
            </a:r>
            <a:r>
              <a:rPr lang="en-GB" sz="2000" dirty="0"/>
              <a:t> – </a:t>
            </a:r>
            <a:r>
              <a:rPr lang="en-GB" altLang="en-US" sz="2000" b="1" dirty="0" smtClean="0"/>
              <a:t>Growth </a:t>
            </a:r>
            <a:r>
              <a:rPr lang="en-GB" altLang="en-US" sz="2000" dirty="0" smtClean="0"/>
              <a:t>- Tertiary Sectors</a:t>
            </a:r>
            <a:endParaRPr lang="en-ZA" sz="2000" b="1" dirty="0">
              <a:latin typeface="Calibri" pitchFamily="34" charset="0"/>
              <a:ea typeface="Calibri" pitchFamily="34" charset="0"/>
              <a:cs typeface="Calibri" pitchFamily="34" charset="0"/>
            </a:endParaRPr>
          </a:p>
        </p:txBody>
      </p:sp>
      <p:pic>
        <p:nvPicPr>
          <p:cNvPr id="10" name="Picture 7" descr="Typically_busy_check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55976" y="1772816"/>
            <a:ext cx="2201239" cy="13886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1266" name="Picture 2" descr="http://www.nileestate.com/module/property/upload/image/1146-19115-Sun-29-Jan-2012-No1.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55975" y="3284984"/>
            <a:ext cx="2201239" cy="13681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1268" name="Picture 4" descr="https://malleestanley.files.wordpress.com/2015/08/20ad75558317fedd8294e0f12d1d4d10.jpg?w=672&amp;h=372&amp;crop=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55975" y="4847952"/>
            <a:ext cx="2201240" cy="13893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6"/>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6"/>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6"/>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6"/>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071991" y="1218279"/>
            <a:ext cx="1748159"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447328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7" y="1124744"/>
            <a:ext cx="4358931" cy="4824388"/>
          </a:xfrm>
        </p:spPr>
        <p:txBody>
          <a:bodyPr>
            <a:noAutofit/>
          </a:bodyPr>
          <a:lstStyle/>
          <a:p>
            <a:pPr marL="234950" indent="-234950">
              <a:buClr>
                <a:srgbClr val="00B050"/>
              </a:buClr>
              <a:buFont typeface="Wingdings 3" panose="05040102010807070707" pitchFamily="18" charset="2"/>
              <a:buChar char=""/>
            </a:pPr>
            <a:r>
              <a:rPr lang="en-GB" altLang="en-US" sz="1740" dirty="0"/>
              <a:t>The reasons for the growth and decline of business activities are constantly changing. They are </a:t>
            </a:r>
            <a:r>
              <a:rPr lang="en-GB" altLang="en-US" sz="1740" dirty="0" smtClean="0"/>
              <a:t>particularly </a:t>
            </a:r>
            <a:r>
              <a:rPr lang="en-GB" altLang="en-US" sz="1740" dirty="0"/>
              <a:t>affected by</a:t>
            </a:r>
            <a:r>
              <a:rPr lang="en-GB" altLang="en-US" sz="1740" dirty="0" smtClean="0"/>
              <a:t>:</a:t>
            </a:r>
          </a:p>
          <a:p>
            <a:pPr marL="355600" indent="-177800">
              <a:buClr>
                <a:srgbClr val="00B050"/>
              </a:buClr>
              <a:buFont typeface="Arial" panose="020B0604020202020204" pitchFamily="34" charset="0"/>
              <a:buChar char="•"/>
            </a:pPr>
            <a:r>
              <a:rPr lang="en-GB" altLang="en-US" sz="1740" dirty="0"/>
              <a:t>consumer wants and </a:t>
            </a:r>
            <a:r>
              <a:rPr lang="en-GB" altLang="en-US" sz="1740" dirty="0" smtClean="0"/>
              <a:t>needs (influenced </a:t>
            </a:r>
            <a:r>
              <a:rPr lang="en-GB" altLang="en-US" sz="1740" dirty="0"/>
              <a:t>by trends, seasons, lifestyle and advertising)</a:t>
            </a:r>
          </a:p>
          <a:p>
            <a:pPr marL="355600" indent="-177800">
              <a:buClr>
                <a:srgbClr val="00B050"/>
              </a:buClr>
              <a:buFont typeface="Arial" panose="020B0604020202020204" pitchFamily="34" charset="0"/>
              <a:buChar char="•"/>
            </a:pPr>
            <a:r>
              <a:rPr lang="en-GB" altLang="en-US" sz="1740" dirty="0"/>
              <a:t>the number of people employed in the </a:t>
            </a:r>
            <a:r>
              <a:rPr lang="en-GB" altLang="en-US" sz="1740" dirty="0" smtClean="0"/>
              <a:t>business (whether </a:t>
            </a:r>
            <a:r>
              <a:rPr lang="en-GB" altLang="en-US" sz="1740" dirty="0"/>
              <a:t>activity relies on manpower or automation)</a:t>
            </a:r>
          </a:p>
          <a:p>
            <a:pPr marL="355600" indent="-177800">
              <a:buClr>
                <a:srgbClr val="00B050"/>
              </a:buClr>
              <a:buFont typeface="Arial" panose="020B0604020202020204" pitchFamily="34" charset="0"/>
              <a:buChar char="•"/>
            </a:pPr>
            <a:r>
              <a:rPr lang="en-GB" altLang="en-US" sz="1740" dirty="0"/>
              <a:t>the value of the goods and services </a:t>
            </a:r>
            <a:r>
              <a:rPr lang="en-GB" altLang="en-US" sz="1740" dirty="0" smtClean="0"/>
              <a:t>provided (how </a:t>
            </a:r>
            <a:r>
              <a:rPr lang="en-GB" altLang="en-US" sz="1740" dirty="0"/>
              <a:t>expensive they are and whether they are considered good value for money)</a:t>
            </a:r>
          </a:p>
          <a:p>
            <a:pPr marL="355600" indent="-177800">
              <a:buClr>
                <a:srgbClr val="00B050"/>
              </a:buClr>
              <a:buFont typeface="Arial" panose="020B0604020202020204" pitchFamily="34" charset="0"/>
              <a:buChar char="•"/>
            </a:pPr>
            <a:r>
              <a:rPr lang="en-GB" altLang="en-US" sz="1740" dirty="0"/>
              <a:t>technological </a:t>
            </a:r>
            <a:r>
              <a:rPr lang="en-GB" altLang="en-US" sz="1740" dirty="0" smtClean="0"/>
              <a:t>developments (demand </a:t>
            </a:r>
            <a:r>
              <a:rPr lang="en-GB" altLang="en-US" sz="1740" dirty="0"/>
              <a:t>shifts as new gadgets are brought out and render older versions obsolete</a:t>
            </a:r>
            <a:r>
              <a:rPr lang="en-GB" altLang="en-US" sz="1740" dirty="0" smtClean="0"/>
              <a:t>).</a:t>
            </a:r>
          </a:p>
          <a:p>
            <a:pPr marL="285750" indent="-285750">
              <a:buClr>
                <a:srgbClr val="00B050"/>
              </a:buClr>
              <a:buFont typeface="Wingdings 3" panose="05040102010807070707" pitchFamily="18" charset="2"/>
              <a:buChar char=""/>
            </a:pPr>
            <a:r>
              <a:rPr lang="en-GB" altLang="en-US" sz="1740" b="1" dirty="0" smtClean="0">
                <a:solidFill>
                  <a:srgbClr val="FF0000"/>
                </a:solidFill>
              </a:rPr>
              <a:t>Q1 - </a:t>
            </a:r>
            <a:r>
              <a:rPr lang="en-GB" altLang="en-US" sz="1740" dirty="0" smtClean="0">
                <a:solidFill>
                  <a:srgbClr val="FF0000"/>
                </a:solidFill>
              </a:rPr>
              <a:t>How </a:t>
            </a:r>
            <a:r>
              <a:rPr lang="en-GB" altLang="en-US" sz="1740" dirty="0">
                <a:solidFill>
                  <a:srgbClr val="FF0000"/>
                </a:solidFill>
              </a:rPr>
              <a:t>have each of the above factors affected the primary, secondary and tertiary industries? </a:t>
            </a:r>
          </a:p>
        </p:txBody>
      </p:sp>
      <p:sp>
        <p:nvSpPr>
          <p:cNvPr id="5" name="Title 1"/>
          <p:cNvSpPr>
            <a:spLocks noGrp="1"/>
          </p:cNvSpPr>
          <p:nvPr>
            <p:ph type="title"/>
          </p:nvPr>
        </p:nvSpPr>
        <p:spPr>
          <a:xfrm>
            <a:off x="107502" y="44624"/>
            <a:ext cx="7704857" cy="625434"/>
          </a:xfrm>
        </p:spPr>
        <p:txBody>
          <a:bodyPr>
            <a:noAutofit/>
          </a:bodyPr>
          <a:lstStyle/>
          <a:p>
            <a:r>
              <a:rPr lang="en-GB" sz="2800" dirty="0"/>
              <a:t>1.2.1b – </a:t>
            </a:r>
            <a:r>
              <a:rPr lang="en-GB" altLang="en-US" sz="2800" dirty="0"/>
              <a:t>Growth – Reasons for Growth and Change</a:t>
            </a:r>
            <a:endParaRPr lang="en-ZA" sz="2800" dirty="0">
              <a:ea typeface="Calibri" pitchFamily="34" charset="0"/>
            </a:endParaRPr>
          </a:p>
        </p:txBody>
      </p:sp>
      <p:pic>
        <p:nvPicPr>
          <p:cNvPr id="12290" name="Picture 2" descr="http://www.underconsideration.com/brandnew/archives/myspace_2012_original_logo.gif">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21274" y="1628800"/>
            <a:ext cx="2154982" cy="5969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2292" name="Picture 4" descr="http://www.livemint.com/rf/Image-621x414/LiveMint/Period1/2012/09/05/Photos/Maruti%20Suzuki%20plant--621x414.jpg">
            <a:hlinkClick r:id="rId5"/>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21274" y="2348880"/>
            <a:ext cx="2154982" cy="14589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2294" name="Picture 6" descr="http://www.copywritenow.co.uk/wp-content/uploads/2013/01/IMAG0619.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682458" y="3933056"/>
            <a:ext cx="2193798" cy="13332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2296" name="Picture 8" descr="http://www.teara.govt.nz/files/p18401nsil.jp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l="3653" r="8357" b="25910"/>
          <a:stretch/>
        </p:blipFill>
        <p:spPr bwMode="auto">
          <a:xfrm>
            <a:off x="4682458" y="5355908"/>
            <a:ext cx="2193797" cy="12118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4266166507"/>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9"/>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9"/>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9"/>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9"/>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7020272" y="1218279"/>
            <a:ext cx="1748481"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82422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8496622" cy="504056"/>
          </a:xfrm>
        </p:spPr>
        <p:txBody>
          <a:bodyPr>
            <a:noAutofit/>
          </a:bodyPr>
          <a:lstStyle/>
          <a:p>
            <a:pPr marL="177800" indent="-177800">
              <a:buClr>
                <a:srgbClr val="00B050"/>
              </a:buClr>
              <a:buFont typeface="Arial" panose="020B0604020202020204" pitchFamily="34" charset="0"/>
              <a:buChar char="•"/>
            </a:pPr>
            <a:r>
              <a:rPr lang="en-GB" altLang="en-US" sz="1800" dirty="0" smtClean="0"/>
              <a:t>The data below shows  countries which are currently classified as having developed or developing economies.</a:t>
            </a:r>
            <a:endParaRPr lang="en-GB" altLang="en-US" sz="1800" dirty="0"/>
          </a:p>
        </p:txBody>
      </p:sp>
      <p:sp>
        <p:nvSpPr>
          <p:cNvPr id="5" name="Title 1"/>
          <p:cNvSpPr>
            <a:spLocks noGrp="1"/>
          </p:cNvSpPr>
          <p:nvPr>
            <p:ph type="title"/>
          </p:nvPr>
        </p:nvSpPr>
        <p:spPr>
          <a:xfrm>
            <a:off x="107502" y="44624"/>
            <a:ext cx="7848873" cy="625434"/>
          </a:xfrm>
        </p:spPr>
        <p:txBody>
          <a:bodyPr>
            <a:noAutofit/>
          </a:bodyPr>
          <a:lstStyle/>
          <a:p>
            <a:r>
              <a:rPr lang="en-GB" sz="1950" dirty="0"/>
              <a:t>1.2.1b – Business Classification in developed and developing economies</a:t>
            </a:r>
          </a:p>
        </p:txBody>
      </p:sp>
      <p:graphicFrame>
        <p:nvGraphicFramePr>
          <p:cNvPr id="2" name="Table 1"/>
          <p:cNvGraphicFramePr>
            <a:graphicFrameLocks noGrp="1"/>
          </p:cNvGraphicFramePr>
          <p:nvPr>
            <p:extLst>
              <p:ext uri="{D42A27DB-BD31-4B8C-83A1-F6EECF244321}">
                <p14:modId xmlns:p14="http://schemas.microsoft.com/office/powerpoint/2010/main" val="3692611448"/>
              </p:ext>
            </p:extLst>
          </p:nvPr>
        </p:nvGraphicFramePr>
        <p:xfrm>
          <a:off x="323528" y="1818496"/>
          <a:ext cx="8496623" cy="2609908"/>
        </p:xfrm>
        <a:graphic>
          <a:graphicData uri="http://schemas.openxmlformats.org/drawingml/2006/table">
            <a:tbl>
              <a:tblPr firstRow="1" bandRow="1">
                <a:tableStyleId>{5C22544A-7EE6-4342-B048-85BDC9FD1C3A}</a:tableStyleId>
              </a:tblPr>
              <a:tblGrid>
                <a:gridCol w="1428636"/>
                <a:gridCol w="2485598"/>
                <a:gridCol w="2458233"/>
                <a:gridCol w="2124156"/>
              </a:tblGrid>
              <a:tr h="383907">
                <a:tc>
                  <a:txBody>
                    <a:bodyPr/>
                    <a:lstStyle/>
                    <a:p>
                      <a:endParaRPr lang="en-GB" sz="1100" dirty="0">
                        <a:latin typeface="Arial" panose="020B0604020202020204" pitchFamily="34" charset="0"/>
                        <a:cs typeface="Arial" panose="020B0604020202020204" pitchFamily="34" charset="0"/>
                      </a:endParaRPr>
                    </a:p>
                  </a:txBody>
                  <a:tcPr/>
                </a:tc>
                <a:tc>
                  <a:txBody>
                    <a:bodyPr/>
                    <a:lstStyle/>
                    <a:p>
                      <a:pPr algn="ctr"/>
                      <a:r>
                        <a:rPr lang="en-GB" sz="1100" dirty="0" smtClean="0">
                          <a:latin typeface="Arial" panose="020B0604020202020204" pitchFamily="34" charset="0"/>
                          <a:cs typeface="Arial" panose="020B0604020202020204" pitchFamily="34" charset="0"/>
                        </a:rPr>
                        <a:t>Primary Sector as a % of the total economy</a:t>
                      </a:r>
                      <a:endParaRPr lang="en-GB" sz="11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smtClean="0">
                          <a:latin typeface="Arial" panose="020B0604020202020204" pitchFamily="34" charset="0"/>
                          <a:cs typeface="Arial" panose="020B0604020202020204" pitchFamily="34" charset="0"/>
                        </a:rPr>
                        <a:t>Secondary Sector as a % of the total economy</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smtClean="0">
                          <a:latin typeface="Arial" panose="020B0604020202020204" pitchFamily="34" charset="0"/>
                          <a:cs typeface="Arial" panose="020B0604020202020204" pitchFamily="34" charset="0"/>
                        </a:rPr>
                        <a:t>Tertiary Sector as a % of the total economy</a:t>
                      </a:r>
                    </a:p>
                  </a:txBody>
                  <a:tcPr/>
                </a:tc>
              </a:tr>
              <a:tr h="268634">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b="1" dirty="0" smtClean="0">
                          <a:latin typeface="Arial" panose="020B0604020202020204" pitchFamily="34" charset="0"/>
                          <a:cs typeface="Arial" panose="020B0604020202020204" pitchFamily="34" charset="0"/>
                        </a:rPr>
                        <a:t>Developing Economies</a:t>
                      </a:r>
                    </a:p>
                  </a:txBody>
                  <a:tcPr/>
                </a:tc>
                <a:tc hMerge="1">
                  <a:txBody>
                    <a:bodyPr/>
                    <a:lstStyle/>
                    <a:p>
                      <a:endParaRPr lang="en-GB"/>
                    </a:p>
                  </a:txBody>
                  <a:tcPr/>
                </a:tc>
                <a:tc hMerge="1">
                  <a:txBody>
                    <a:bodyPr/>
                    <a:lstStyle/>
                    <a:p>
                      <a:endParaRPr lang="en-GB"/>
                    </a:p>
                  </a:txBody>
                  <a:tcPr/>
                </a:tc>
                <a:tc hMerge="1">
                  <a:txBody>
                    <a:bodyPr/>
                    <a:lstStyle/>
                    <a:p>
                      <a:endParaRPr lang="en-GB" sz="1200" dirty="0">
                        <a:latin typeface="Arial" panose="020B0604020202020204" pitchFamily="34" charset="0"/>
                        <a:cs typeface="Arial" panose="020B0604020202020204" pitchFamily="34" charset="0"/>
                      </a:endParaRPr>
                    </a:p>
                  </a:txBody>
                  <a:tcPr/>
                </a:tc>
              </a:tr>
              <a:tr h="268634">
                <a:tc>
                  <a:txBody>
                    <a:bodyPr/>
                    <a:lstStyle/>
                    <a:p>
                      <a:r>
                        <a:rPr lang="en-GB" sz="1100" dirty="0" smtClean="0">
                          <a:latin typeface="Arial" panose="020B0604020202020204" pitchFamily="34" charset="0"/>
                          <a:cs typeface="Arial" panose="020B0604020202020204" pitchFamily="34" charset="0"/>
                        </a:rPr>
                        <a:t>Rwanda</a:t>
                      </a:r>
                      <a:endParaRPr lang="en-GB" sz="1100" dirty="0">
                        <a:latin typeface="Arial" panose="020B0604020202020204" pitchFamily="34" charset="0"/>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33.3</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13.9</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52.9</a:t>
                      </a:r>
                      <a:endParaRPr lang="en-GB" sz="1200" dirty="0">
                        <a:latin typeface="Arial" panose="020B0604020202020204" pitchFamily="34" charset="0"/>
                        <a:cs typeface="Arial" panose="020B0604020202020204" pitchFamily="34" charset="0"/>
                      </a:endParaRPr>
                    </a:p>
                  </a:txBody>
                  <a:tcPr/>
                </a:tc>
              </a:tr>
              <a:tr h="268634">
                <a:tc>
                  <a:txBody>
                    <a:bodyPr/>
                    <a:lstStyle/>
                    <a:p>
                      <a:r>
                        <a:rPr lang="en-GB" sz="1100" dirty="0" smtClean="0">
                          <a:latin typeface="Arial" panose="020B0604020202020204" pitchFamily="34" charset="0"/>
                          <a:cs typeface="Arial" panose="020B0604020202020204" pitchFamily="34" charset="0"/>
                        </a:rPr>
                        <a:t>Vietnam</a:t>
                      </a:r>
                      <a:endParaRPr lang="en-GB" sz="1100" dirty="0">
                        <a:latin typeface="Arial" panose="020B0604020202020204" pitchFamily="34" charset="0"/>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21.5</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40.7</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37.7</a:t>
                      </a:r>
                      <a:endParaRPr lang="en-GB" sz="1200" dirty="0">
                        <a:latin typeface="Arial" panose="020B0604020202020204" pitchFamily="34" charset="0"/>
                        <a:cs typeface="Arial" panose="020B0604020202020204" pitchFamily="34" charset="0"/>
                      </a:endParaRPr>
                    </a:p>
                  </a:txBody>
                  <a:tcPr/>
                </a:tc>
              </a:tr>
              <a:tr h="268634">
                <a:tc>
                  <a:txBody>
                    <a:bodyPr/>
                    <a:lstStyle/>
                    <a:p>
                      <a:r>
                        <a:rPr lang="en-GB" sz="1100" dirty="0" smtClean="0">
                          <a:latin typeface="Arial" panose="020B0604020202020204" pitchFamily="34" charset="0"/>
                          <a:cs typeface="Arial" panose="020B0604020202020204" pitchFamily="34" charset="0"/>
                        </a:rPr>
                        <a:t>Zimbabwe</a:t>
                      </a:r>
                      <a:endParaRPr lang="en-GB" sz="1100" dirty="0">
                        <a:latin typeface="Arial" panose="020B0604020202020204" pitchFamily="34" charset="0"/>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20.3</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rtl="0" eaLnBrk="1" latinLnBrk="0" hangingPunct="1"/>
                      <a:r>
                        <a:rPr kumimoji="0" lang="en-GB" sz="1200" kern="1200" dirty="0" smtClean="0">
                          <a:solidFill>
                            <a:schemeClr val="dk1"/>
                          </a:solidFill>
                          <a:latin typeface="Arial" panose="020B0604020202020204" pitchFamily="34" charset="0"/>
                          <a:ea typeface="+mn-ea"/>
                          <a:cs typeface="Arial" panose="020B0604020202020204" pitchFamily="34" charset="0"/>
                        </a:rPr>
                        <a:t>25.1</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54.6</a:t>
                      </a:r>
                      <a:endParaRPr lang="en-GB" sz="1200" dirty="0">
                        <a:latin typeface="Arial" panose="020B0604020202020204" pitchFamily="34" charset="0"/>
                        <a:cs typeface="Arial" panose="020B0604020202020204" pitchFamily="34" charset="0"/>
                      </a:endParaRPr>
                    </a:p>
                  </a:txBody>
                  <a:tcPr/>
                </a:tc>
              </a:tr>
              <a:tr h="268634">
                <a:tc gridSpan="4">
                  <a:txBody>
                    <a:bodyPr/>
                    <a:lstStyle/>
                    <a:p>
                      <a:r>
                        <a:rPr lang="en-GB" sz="1100" b="1" dirty="0" smtClean="0">
                          <a:latin typeface="Arial" panose="020B0604020202020204" pitchFamily="34" charset="0"/>
                          <a:cs typeface="Arial" panose="020B0604020202020204" pitchFamily="34" charset="0"/>
                        </a:rPr>
                        <a:t>Developed Economies</a:t>
                      </a:r>
                      <a:endParaRPr lang="en-GB" sz="1100" b="1" dirty="0">
                        <a:latin typeface="Arial" panose="020B0604020202020204" pitchFamily="34" charset="0"/>
                        <a:cs typeface="Arial" panose="020B0604020202020204" pitchFamily="34" charset="0"/>
                      </a:endParaRPr>
                    </a:p>
                  </a:txBody>
                  <a:tcPr/>
                </a:tc>
                <a:tc hMerge="1">
                  <a:txBody>
                    <a:bodyPr/>
                    <a:lstStyle/>
                    <a:p>
                      <a:endParaRPr lang="en-GB"/>
                    </a:p>
                  </a:txBody>
                  <a:tcPr/>
                </a:tc>
                <a:tc hMerge="1">
                  <a:txBody>
                    <a:bodyPr/>
                    <a:lstStyle/>
                    <a:p>
                      <a:endParaRPr lang="en-GB"/>
                    </a:p>
                  </a:txBody>
                  <a:tcPr/>
                </a:tc>
                <a:tc hMerge="1">
                  <a:txBody>
                    <a:bodyPr/>
                    <a:lstStyle/>
                    <a:p>
                      <a:endParaRPr lang="en-GB" sz="1200" dirty="0">
                        <a:latin typeface="Arial" panose="020B0604020202020204" pitchFamily="34" charset="0"/>
                        <a:cs typeface="Arial" panose="020B0604020202020204" pitchFamily="34" charset="0"/>
                      </a:endParaRPr>
                    </a:p>
                  </a:txBody>
                  <a:tcPr/>
                </a:tc>
              </a:tr>
              <a:tr h="268634">
                <a:tc>
                  <a:txBody>
                    <a:bodyPr/>
                    <a:lstStyle/>
                    <a:p>
                      <a:r>
                        <a:rPr lang="en-GB" sz="1100" dirty="0" smtClean="0">
                          <a:latin typeface="Arial" panose="020B0604020202020204" pitchFamily="34" charset="0"/>
                          <a:cs typeface="Arial" panose="020B0604020202020204" pitchFamily="34" charset="0"/>
                        </a:rPr>
                        <a:t>Bermuda</a:t>
                      </a:r>
                      <a:endParaRPr lang="en-GB" sz="1100" dirty="0">
                        <a:latin typeface="Arial" panose="020B0604020202020204" pitchFamily="34" charset="0"/>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0.7</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7.0</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92.3</a:t>
                      </a:r>
                      <a:endParaRPr lang="en-GB" sz="1200" dirty="0">
                        <a:latin typeface="Arial" panose="020B0604020202020204" pitchFamily="34" charset="0"/>
                        <a:cs typeface="Arial" panose="020B0604020202020204" pitchFamily="34" charset="0"/>
                      </a:endParaRPr>
                    </a:p>
                  </a:txBody>
                  <a:tcPr/>
                </a:tc>
              </a:tr>
              <a:tr h="268634">
                <a:tc>
                  <a:txBody>
                    <a:bodyPr/>
                    <a:lstStyle/>
                    <a:p>
                      <a:r>
                        <a:rPr lang="en-GB" sz="1100" dirty="0" smtClean="0">
                          <a:latin typeface="Arial" panose="020B0604020202020204" pitchFamily="34" charset="0"/>
                          <a:cs typeface="Arial" panose="020B0604020202020204" pitchFamily="34" charset="0"/>
                        </a:rPr>
                        <a:t>Japan</a:t>
                      </a:r>
                      <a:endParaRPr lang="en-GB" sz="1100" dirty="0">
                        <a:latin typeface="Arial" panose="020B0604020202020204" pitchFamily="34" charset="0"/>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1.2</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27.5</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71.4</a:t>
                      </a:r>
                      <a:endParaRPr lang="en-GB" sz="1200" dirty="0">
                        <a:latin typeface="Arial" panose="020B0604020202020204" pitchFamily="34" charset="0"/>
                        <a:cs typeface="Arial" panose="020B0604020202020204" pitchFamily="34" charset="0"/>
                      </a:endParaRPr>
                    </a:p>
                  </a:txBody>
                  <a:tcPr/>
                </a:tc>
              </a:tr>
              <a:tr h="255938">
                <a:tc>
                  <a:txBody>
                    <a:bodyPr/>
                    <a:lstStyle/>
                    <a:p>
                      <a:r>
                        <a:rPr lang="en-GB" sz="1100" dirty="0" smtClean="0">
                          <a:latin typeface="Arial" panose="020B0604020202020204" pitchFamily="34" charset="0"/>
                          <a:cs typeface="Arial" panose="020B0604020202020204" pitchFamily="34" charset="0"/>
                        </a:rPr>
                        <a:t>Norway</a:t>
                      </a:r>
                      <a:endParaRPr lang="en-GB" sz="1100" dirty="0">
                        <a:latin typeface="Arial" panose="020B0604020202020204" pitchFamily="34" charset="0"/>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2.7</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kumimoji="0" lang="en-GB" sz="1200" kern="1200" dirty="0" smtClean="0">
                          <a:solidFill>
                            <a:schemeClr val="dk1"/>
                          </a:solidFill>
                          <a:latin typeface="Arial" panose="020B0604020202020204" pitchFamily="34" charset="0"/>
                          <a:ea typeface="+mn-ea"/>
                          <a:cs typeface="Arial" panose="020B0604020202020204" pitchFamily="34" charset="0"/>
                        </a:rPr>
                        <a:t>41.5</a:t>
                      </a:r>
                      <a:endParaRPr kumimoji="0"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55.7</a:t>
                      </a:r>
                      <a:endParaRPr lang="en-GB" sz="1200" dirty="0">
                        <a:latin typeface="Arial" panose="020B0604020202020204" pitchFamily="34" charset="0"/>
                        <a:cs typeface="Arial" panose="020B0604020202020204" pitchFamily="34" charset="0"/>
                      </a:endParaRPr>
                    </a:p>
                  </a:txBody>
                  <a:tcPr/>
                </a:tc>
              </a:tr>
            </a:tbl>
          </a:graphicData>
        </a:graphic>
      </p:graphicFrame>
      <p:sp>
        <p:nvSpPr>
          <p:cNvPr id="12" name="Content Placeholder 2"/>
          <p:cNvSpPr txBox="1">
            <a:spLocks/>
          </p:cNvSpPr>
          <p:nvPr/>
        </p:nvSpPr>
        <p:spPr>
          <a:xfrm>
            <a:off x="323528" y="4509120"/>
            <a:ext cx="8496622" cy="504056"/>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fontAlgn="auto">
              <a:spcAft>
                <a:spcPts val="0"/>
              </a:spcAft>
              <a:buClr>
                <a:srgbClr val="00B050"/>
              </a:buClr>
              <a:buFont typeface="+mj-lt"/>
              <a:buAutoNum type="arabicPeriod"/>
            </a:pPr>
            <a:r>
              <a:rPr lang="en-GB" altLang="en-US" sz="1700" dirty="0" smtClean="0">
                <a:solidFill>
                  <a:srgbClr val="FF0000"/>
                </a:solidFill>
              </a:rPr>
              <a:t>Which country has the lowest percentage of activity in the primary sector, but percentage of business activity in the tertiary sector?</a:t>
            </a:r>
          </a:p>
          <a:p>
            <a:pPr marL="266700" indent="-266700" fontAlgn="auto">
              <a:spcAft>
                <a:spcPts val="0"/>
              </a:spcAft>
              <a:buClr>
                <a:srgbClr val="00B050"/>
              </a:buClr>
              <a:buFont typeface="+mj-lt"/>
              <a:buAutoNum type="arabicPeriod"/>
            </a:pPr>
            <a:r>
              <a:rPr lang="en-GB" altLang="en-US" sz="1700" dirty="0" smtClean="0">
                <a:solidFill>
                  <a:srgbClr val="FF0000"/>
                </a:solidFill>
              </a:rPr>
              <a:t>Which country has the smallest percentage difference primary business activity and secondary business activity?</a:t>
            </a:r>
          </a:p>
          <a:p>
            <a:pPr marL="266700" indent="-266700" fontAlgn="auto">
              <a:spcAft>
                <a:spcPts val="0"/>
              </a:spcAft>
              <a:buClr>
                <a:srgbClr val="00B050"/>
              </a:buClr>
              <a:buFont typeface="+mj-lt"/>
              <a:buAutoNum type="arabicPeriod"/>
            </a:pPr>
            <a:r>
              <a:rPr lang="en-GB" altLang="en-US" sz="1700" dirty="0" smtClean="0">
                <a:solidFill>
                  <a:srgbClr val="FF0000"/>
                </a:solidFill>
              </a:rPr>
              <a:t>Using data froe to support your answer, is it true to say that countries whose tertiary sector is larger than the other 2 sectors of are always developed economies?</a:t>
            </a:r>
          </a:p>
          <a:p>
            <a:pPr marL="266700" indent="-266700" fontAlgn="auto">
              <a:spcAft>
                <a:spcPts val="0"/>
              </a:spcAft>
              <a:buClr>
                <a:srgbClr val="00B050"/>
              </a:buClr>
              <a:buFont typeface="+mj-lt"/>
              <a:buAutoNum type="arabicPeriod"/>
            </a:pPr>
            <a:r>
              <a:rPr lang="en-GB" altLang="en-US" sz="1700" dirty="0" smtClean="0">
                <a:solidFill>
                  <a:srgbClr val="FF0000"/>
                </a:solidFill>
              </a:rPr>
              <a:t>What does the data in the table tell about the relationship between primary business activity and developing and developed economies?</a:t>
            </a:r>
          </a:p>
        </p:txBody>
      </p:sp>
    </p:spTree>
    <p:extLst>
      <p:ext uri="{BB962C8B-B14F-4D97-AF65-F5344CB8AC3E}">
        <p14:creationId xmlns:p14="http://schemas.microsoft.com/office/powerpoint/2010/main" val="423628838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2258310422"/>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323850" y="1196752"/>
            <a:ext cx="8496622" cy="4896544"/>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0" indent="0" fontAlgn="auto">
              <a:buClr>
                <a:srgbClr val="00B050"/>
              </a:buClr>
              <a:buNone/>
            </a:pPr>
            <a:r>
              <a:rPr lang="en-GB" altLang="en-US" sz="2150" b="1" dirty="0" smtClean="0">
                <a:solidFill>
                  <a:srgbClr val="FF0000"/>
                </a:solidFill>
                <a:latin typeface="Arial" panose="020B0604020202020204" pitchFamily="34" charset="0"/>
                <a:cs typeface="Arial" panose="020B0604020202020204" pitchFamily="34" charset="0"/>
              </a:rPr>
              <a:t>Bangladesh: The Importance of Economic Sectors Over Time</a:t>
            </a:r>
          </a:p>
          <a:p>
            <a:pPr marL="342900" indent="-342900" fontAlgn="auto">
              <a:buClr>
                <a:srgbClr val="00B050"/>
              </a:buClr>
              <a:buFont typeface="Wingdings 3" panose="05040102010807070707" pitchFamily="18" charset="2"/>
              <a:buChar char=""/>
            </a:pPr>
            <a:r>
              <a:rPr lang="en-GB" altLang="en-US" sz="2150" dirty="0" smtClean="0">
                <a:solidFill>
                  <a:srgbClr val="FF0000"/>
                </a:solidFill>
                <a:latin typeface="Arial" panose="020B0604020202020204" pitchFamily="34" charset="0"/>
                <a:cs typeface="Arial" panose="020B0604020202020204" pitchFamily="34" charset="0"/>
              </a:rPr>
              <a:t>In 1970, Bangladesh (formerly East Pakistan) had an economy largely based on agriculture. A high proportion of the population worked in farming either to produce crops for self-sufficiency or to sell in local markets. Secondary manufacturing activities were relatively unimportant and the tertiary sector was also small as incomes were very low and people had little spare cash to spend on ‘Services’.</a:t>
            </a:r>
          </a:p>
          <a:p>
            <a:pPr marL="342900" indent="-342900" fontAlgn="auto">
              <a:buClr>
                <a:srgbClr val="00B050"/>
              </a:buClr>
              <a:buFont typeface="Wingdings 3" panose="05040102010807070707" pitchFamily="18" charset="2"/>
              <a:buChar char=""/>
            </a:pPr>
            <a:r>
              <a:rPr lang="en-GB" altLang="en-US" sz="2150" dirty="0" smtClean="0">
                <a:solidFill>
                  <a:srgbClr val="FF0000"/>
                </a:solidFill>
                <a:latin typeface="Arial" panose="020B0604020202020204" pitchFamily="34" charset="0"/>
                <a:cs typeface="Arial" panose="020B0604020202020204" pitchFamily="34" charset="0"/>
              </a:rPr>
              <a:t> By 2011, Bangladesh had undergone significant changes. Although 40% of the workforce still works in agriculture, primary productions of goods such as Jute, Tobacco and food has fallen in relative terms. Manufacturing industries such as food processing and clothing, have expanded rapidly. Tertiary services such as telecommunications, transport and finance now contribute half of the total national output.</a:t>
            </a:r>
          </a:p>
        </p:txBody>
      </p:sp>
      <p:sp>
        <p:nvSpPr>
          <p:cNvPr id="6" name="Title 1"/>
          <p:cNvSpPr txBox="1">
            <a:spLocks/>
          </p:cNvSpPr>
          <p:nvPr/>
        </p:nvSpPr>
        <p:spPr>
          <a:xfrm>
            <a:off x="107502" y="44624"/>
            <a:ext cx="7776865" cy="62543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2070" dirty="0" smtClean="0"/>
              <a:t>1.2.1b – Business Classification in developed economies – Case Study</a:t>
            </a:r>
            <a:endParaRPr lang="en-GB" sz="2070" dirty="0"/>
          </a:p>
        </p:txBody>
      </p:sp>
    </p:spTree>
    <p:extLst>
      <p:ext uri="{BB962C8B-B14F-4D97-AF65-F5344CB8AC3E}">
        <p14:creationId xmlns:p14="http://schemas.microsoft.com/office/powerpoint/2010/main" val="55780140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2" y="44624"/>
            <a:ext cx="7776865" cy="625434"/>
          </a:xfrm>
        </p:spPr>
        <p:txBody>
          <a:bodyPr>
            <a:noAutofit/>
          </a:bodyPr>
          <a:lstStyle/>
          <a:p>
            <a:r>
              <a:rPr lang="en-GB" sz="2070" dirty="0" smtClean="0"/>
              <a:t>1.2.1b – Business Classification in developed economies – Case Study</a:t>
            </a:r>
            <a:endParaRPr lang="en-GB" sz="2070" dirty="0"/>
          </a:p>
        </p:txBody>
      </p:sp>
      <p:sp>
        <p:nvSpPr>
          <p:cNvPr id="12" name="Content Placeholder 2"/>
          <p:cNvSpPr txBox="1">
            <a:spLocks/>
          </p:cNvSpPr>
          <p:nvPr/>
        </p:nvSpPr>
        <p:spPr>
          <a:xfrm>
            <a:off x="323528" y="1124744"/>
            <a:ext cx="8496622" cy="4104456"/>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342900" indent="-342900" fontAlgn="auto">
              <a:buClr>
                <a:srgbClr val="00B050"/>
              </a:buClr>
              <a:buFont typeface="Wingdings 3" panose="05040102010807070707" pitchFamily="18" charset="2"/>
              <a:buChar char=""/>
            </a:pPr>
            <a:r>
              <a:rPr lang="en-GB" altLang="en-US" sz="2000" dirty="0" smtClean="0">
                <a:solidFill>
                  <a:srgbClr val="FF0000"/>
                </a:solidFill>
              </a:rPr>
              <a:t>Economic sectors in Bangladesh – World Bank Estimates of % share of GDP</a:t>
            </a:r>
          </a:p>
          <a:p>
            <a:pPr marL="342900" indent="-342900" fontAlgn="auto">
              <a:buClr>
                <a:srgbClr val="00B050"/>
              </a:buClr>
              <a:buFont typeface="Wingdings 3" panose="05040102010807070707" pitchFamily="18" charset="2"/>
              <a:buChar char=""/>
            </a:pPr>
            <a:endParaRPr lang="en-US" altLang="en-US" sz="2000" dirty="0" smtClean="0">
              <a:solidFill>
                <a:srgbClr val="FF0000"/>
              </a:solidFill>
            </a:endParaRPr>
          </a:p>
          <a:p>
            <a:pPr marL="342900" indent="-342900" fontAlgn="auto">
              <a:buClr>
                <a:srgbClr val="00B050"/>
              </a:buClr>
              <a:buFont typeface="Wingdings 3" panose="05040102010807070707" pitchFamily="18" charset="2"/>
              <a:buChar char=""/>
            </a:pPr>
            <a:endParaRPr lang="en-GB" altLang="en-US" sz="2000" dirty="0" smtClean="0">
              <a:solidFill>
                <a:srgbClr val="FF0000"/>
              </a:solidFill>
            </a:endParaRPr>
          </a:p>
          <a:p>
            <a:pPr marL="342900" indent="-342900" fontAlgn="auto">
              <a:buClr>
                <a:srgbClr val="00B050"/>
              </a:buClr>
              <a:buFont typeface="Wingdings 3" panose="05040102010807070707" pitchFamily="18" charset="2"/>
              <a:buChar char=""/>
            </a:pPr>
            <a:endParaRPr lang="en-GB" altLang="en-US" sz="2000" dirty="0" smtClean="0">
              <a:solidFill>
                <a:srgbClr val="FF0000"/>
              </a:solidFill>
            </a:endParaRPr>
          </a:p>
          <a:p>
            <a:pPr marL="266700" indent="-266700" fontAlgn="auto">
              <a:buClr>
                <a:srgbClr val="00B050"/>
              </a:buClr>
              <a:buFont typeface="Wingdings 3" panose="05040102010807070707" pitchFamily="18" charset="2"/>
              <a:buChar char=""/>
            </a:pPr>
            <a:endParaRPr lang="en-GB" altLang="en-US" sz="2000" dirty="0" smtClean="0">
              <a:solidFill>
                <a:srgbClr val="FF0000"/>
              </a:solidFill>
            </a:endParaRPr>
          </a:p>
          <a:p>
            <a:pPr marL="0" indent="0" fontAlgn="auto">
              <a:buClr>
                <a:srgbClr val="00B050"/>
              </a:buClr>
              <a:buNone/>
            </a:pPr>
            <a:r>
              <a:rPr lang="en-GB" altLang="en-US" sz="2000" b="1" dirty="0" smtClean="0">
                <a:solidFill>
                  <a:srgbClr val="FF0000"/>
                </a:solidFill>
              </a:rPr>
              <a:t>Activity 1.2.1</a:t>
            </a:r>
          </a:p>
          <a:p>
            <a:pPr marL="342900" indent="-342900" fontAlgn="auto">
              <a:buClr>
                <a:srgbClr val="00B050"/>
              </a:buClr>
              <a:buFont typeface="Wingdings 3" panose="05040102010807070707" pitchFamily="18" charset="2"/>
              <a:buChar char=""/>
            </a:pPr>
            <a:r>
              <a:rPr lang="en-GB" altLang="en-US" sz="2000" dirty="0" smtClean="0">
                <a:solidFill>
                  <a:srgbClr val="FF0000"/>
                </a:solidFill>
              </a:rPr>
              <a:t>Referring to the case study above and previous slide:</a:t>
            </a:r>
          </a:p>
          <a:p>
            <a:pPr marL="519113" indent="-231775" fontAlgn="auto">
              <a:buClr>
                <a:srgbClr val="00B050"/>
              </a:buClr>
              <a:buFont typeface="Arial" panose="020B0604020202020204" pitchFamily="34" charset="0"/>
              <a:buChar char="•"/>
            </a:pPr>
            <a:r>
              <a:rPr lang="en-GB" altLang="en-US" sz="2000" dirty="0" smtClean="0">
                <a:solidFill>
                  <a:srgbClr val="FF0000"/>
                </a:solidFill>
              </a:rPr>
              <a:t>Identify and explain </a:t>
            </a:r>
            <a:r>
              <a:rPr lang="en-GB" altLang="en-US" sz="2000" b="1" dirty="0" smtClean="0">
                <a:solidFill>
                  <a:srgbClr val="FF0000"/>
                </a:solidFill>
              </a:rPr>
              <a:t>2</a:t>
            </a:r>
            <a:r>
              <a:rPr lang="en-GB" altLang="en-US" sz="2000" dirty="0" smtClean="0">
                <a:solidFill>
                  <a:srgbClr val="FF0000"/>
                </a:solidFill>
              </a:rPr>
              <a:t> possible reasons why the relative importance of primary output has fallen.</a:t>
            </a:r>
          </a:p>
          <a:p>
            <a:pPr marL="519113" indent="-231775" fontAlgn="auto">
              <a:buClr>
                <a:srgbClr val="00B050"/>
              </a:buClr>
              <a:buFont typeface="Arial" panose="020B0604020202020204" pitchFamily="34" charset="0"/>
              <a:buChar char="•"/>
            </a:pPr>
            <a:r>
              <a:rPr lang="en-GB" altLang="en-US" sz="2000" dirty="0" smtClean="0">
                <a:solidFill>
                  <a:srgbClr val="FF0000"/>
                </a:solidFill>
              </a:rPr>
              <a:t>Would workers who formerly worked agriculture find it hard to find work in the secondary and tertiary industry? Explain your answer.</a:t>
            </a:r>
          </a:p>
          <a:p>
            <a:pPr marL="519113" indent="-231775" fontAlgn="auto">
              <a:buClr>
                <a:srgbClr val="00B050"/>
              </a:buClr>
              <a:buFont typeface="Arial" panose="020B0604020202020204" pitchFamily="34" charset="0"/>
              <a:buChar char="•"/>
            </a:pPr>
            <a:r>
              <a:rPr lang="en-GB" altLang="en-US" sz="2000" dirty="0" smtClean="0">
                <a:solidFill>
                  <a:srgbClr val="FF0000"/>
                </a:solidFill>
              </a:rPr>
              <a:t>What do you expect to happen to the reliance of tertiary industries if incomes continue to rise in Bangladesh? Explain your answer.</a:t>
            </a:r>
          </a:p>
          <a:p>
            <a:pPr marL="342900" indent="-342900" fontAlgn="auto">
              <a:buClr>
                <a:srgbClr val="00B050"/>
              </a:buClr>
              <a:buFont typeface="Wingdings 3" panose="05040102010807070707" pitchFamily="18" charset="2"/>
              <a:buChar char=""/>
            </a:pPr>
            <a:r>
              <a:rPr lang="en-GB" altLang="en-US" sz="2000" b="1" dirty="0" smtClean="0">
                <a:solidFill>
                  <a:srgbClr val="FF0000"/>
                </a:solidFill>
              </a:rPr>
              <a:t>Homework – </a:t>
            </a:r>
            <a:r>
              <a:rPr lang="en-GB" altLang="en-US" sz="2000" dirty="0" smtClean="0">
                <a:solidFill>
                  <a:srgbClr val="FF0000"/>
                </a:solidFill>
              </a:rPr>
              <a:t>Research and explain the impact of the rise of the foreign production factories in Bangladesh.</a:t>
            </a:r>
          </a:p>
        </p:txBody>
      </p:sp>
      <p:graphicFrame>
        <p:nvGraphicFramePr>
          <p:cNvPr id="3" name="Table 2"/>
          <p:cNvGraphicFramePr>
            <a:graphicFrameLocks noGrp="1"/>
          </p:cNvGraphicFramePr>
          <p:nvPr>
            <p:extLst>
              <p:ext uri="{D42A27DB-BD31-4B8C-83A1-F6EECF244321}">
                <p14:modId xmlns:p14="http://schemas.microsoft.com/office/powerpoint/2010/main" val="3708029588"/>
              </p:ext>
            </p:extLst>
          </p:nvPr>
        </p:nvGraphicFramePr>
        <p:xfrm>
          <a:off x="323528" y="1556792"/>
          <a:ext cx="8496624" cy="1102360"/>
        </p:xfrm>
        <a:graphic>
          <a:graphicData uri="http://schemas.openxmlformats.org/drawingml/2006/table">
            <a:tbl>
              <a:tblPr firstRow="1" bandRow="1">
                <a:tableStyleId>{5C22544A-7EE6-4342-B048-85BDC9FD1C3A}</a:tableStyleId>
              </a:tblPr>
              <a:tblGrid>
                <a:gridCol w="2124156"/>
                <a:gridCol w="2124156"/>
                <a:gridCol w="2124156"/>
                <a:gridCol w="2124156"/>
              </a:tblGrid>
              <a:tr h="0">
                <a:tc>
                  <a:txBody>
                    <a:bodyPr/>
                    <a:lstStyle/>
                    <a:p>
                      <a:pPr algn="ct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Primary</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Secondary</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Tertiary</a:t>
                      </a:r>
                      <a:endParaRPr lang="en-GB" sz="1800" dirty="0">
                        <a:latin typeface="Arial" panose="020B0604020202020204" pitchFamily="34" charset="0"/>
                        <a:cs typeface="Arial" panose="020B0604020202020204" pitchFamily="34" charset="0"/>
                      </a:endParaRPr>
                    </a:p>
                  </a:txBody>
                  <a:tcPr/>
                </a:tc>
              </a:tr>
              <a:tr h="370840">
                <a:tc>
                  <a:txBody>
                    <a:bodyPr/>
                    <a:lstStyle/>
                    <a:p>
                      <a:pPr algn="ctr"/>
                      <a:r>
                        <a:rPr lang="en-GB" sz="1800" dirty="0" smtClean="0">
                          <a:latin typeface="Arial" panose="020B0604020202020204" pitchFamily="34" charset="0"/>
                          <a:cs typeface="Arial" panose="020B0604020202020204" pitchFamily="34" charset="0"/>
                        </a:rPr>
                        <a:t>1970</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53</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15</a:t>
                      </a:r>
                      <a:endParaRPr lang="en-GB" sz="18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latin typeface="Arial" panose="020B0604020202020204" pitchFamily="34" charset="0"/>
                          <a:cs typeface="Arial" panose="020B0604020202020204" pitchFamily="34" charset="0"/>
                        </a:rPr>
                        <a:t>32</a:t>
                      </a:r>
                    </a:p>
                  </a:txBody>
                  <a:tcPr/>
                </a:tc>
              </a:tr>
              <a:tr h="130944">
                <a:tc>
                  <a:txBody>
                    <a:bodyPr/>
                    <a:lstStyle/>
                    <a:p>
                      <a:pPr algn="ctr"/>
                      <a:r>
                        <a:rPr lang="en-GB" sz="1800" dirty="0" smtClean="0">
                          <a:latin typeface="Arial" panose="020B0604020202020204" pitchFamily="34" charset="0"/>
                          <a:cs typeface="Arial" panose="020B0604020202020204" pitchFamily="34" charset="0"/>
                        </a:rPr>
                        <a:t>2011</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23</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26</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51</a:t>
                      </a:r>
                      <a:endParaRPr lang="en-GB" sz="18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404948997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2" y="44624"/>
            <a:ext cx="7776865" cy="625434"/>
          </a:xfrm>
        </p:spPr>
        <p:txBody>
          <a:bodyPr>
            <a:noAutofit/>
          </a:bodyPr>
          <a:lstStyle/>
          <a:p>
            <a:r>
              <a:rPr lang="en-GB" sz="1950" dirty="0"/>
              <a:t>1.2.2 – Business Enterprise – Mixed Economy - Private and Public Sector</a:t>
            </a:r>
            <a:endParaRPr lang="en-ZA" sz="1950" dirty="0">
              <a:ea typeface="Calibri" pitchFamily="34" charset="0"/>
            </a:endParaRPr>
          </a:p>
        </p:txBody>
      </p:sp>
      <p:sp>
        <p:nvSpPr>
          <p:cNvPr id="12" name="Content Placeholder 2"/>
          <p:cNvSpPr txBox="1">
            <a:spLocks/>
          </p:cNvSpPr>
          <p:nvPr/>
        </p:nvSpPr>
        <p:spPr>
          <a:xfrm>
            <a:off x="323527" y="1124744"/>
            <a:ext cx="6553351"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r>
              <a:rPr lang="en-GB" sz="2160" dirty="0" smtClean="0"/>
              <a:t>Nearly every World country has a mixed economy with:</a:t>
            </a:r>
          </a:p>
          <a:p>
            <a:pPr marL="266700" indent="-266700">
              <a:buClr>
                <a:srgbClr val="00B050"/>
              </a:buClr>
            </a:pPr>
            <a:r>
              <a:rPr lang="en-GB" sz="2160" b="1" dirty="0" smtClean="0"/>
              <a:t>Private Sector </a:t>
            </a:r>
            <a:r>
              <a:rPr lang="en-GB" sz="2160" dirty="0" smtClean="0"/>
              <a:t>– These are b are not owned by the government. They will make decisions about what they produce, how to go about producing it and what price they will charge for the goods. Most of these will aim to run at a profit, but there are likely to some form of government control in place to restrict business practices. </a:t>
            </a:r>
          </a:p>
          <a:p>
            <a:pPr marL="266700" indent="-266700">
              <a:buClr>
                <a:srgbClr val="00B050"/>
              </a:buClr>
            </a:pPr>
            <a:r>
              <a:rPr lang="en-GB" sz="2160" b="1" dirty="0" smtClean="0"/>
              <a:t>Public Sector </a:t>
            </a:r>
            <a:r>
              <a:rPr lang="en-GB" sz="2160" dirty="0" smtClean="0"/>
              <a:t>– these are government or state owned businesses where the government makes decisions about what to produce and how much to charge customers. Some are provided free of charge such as health and education. The money for these comes from the public and the taxpayer. The objectives of Private and Public are often different.</a:t>
            </a:r>
            <a:endParaRPr lang="en-GB" sz="2160" dirty="0"/>
          </a:p>
        </p:txBody>
      </p:sp>
      <p:graphicFrame>
        <p:nvGraphicFramePr>
          <p:cNvPr id="7" name="Table 6"/>
          <p:cNvGraphicFramePr>
            <a:graphicFrameLocks noGrp="1"/>
          </p:cNvGraphicFramePr>
          <p:nvPr>
            <p:extLst>
              <p:ext uri="{D42A27DB-BD31-4B8C-83A1-F6EECF244321}">
                <p14:modId xmlns:p14="http://schemas.microsoft.com/office/powerpoint/2010/main" val="2411786594"/>
              </p:ext>
            </p:extLst>
          </p:nvPr>
        </p:nvGraphicFramePr>
        <p:xfrm>
          <a:off x="6984579" y="1124744"/>
          <a:ext cx="1835893" cy="5400600"/>
        </p:xfrm>
        <a:graphic>
          <a:graphicData uri="http://schemas.openxmlformats.org/drawingml/2006/table">
            <a:tbl>
              <a:tblPr firstRow="1" firstCol="1" lastRow="1" lastCol="1" bandRow="1" bandCol="1">
                <a:tableStyleId>{2D5ABB26-0587-4C30-8999-92F81FD0307C}</a:tableStyleId>
              </a:tblPr>
              <a:tblGrid>
                <a:gridCol w="1835893"/>
              </a:tblGrid>
              <a:tr h="452736">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7864">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to the profits from the Public Sector</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do certain Private Sector businesses pay less tax</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if a government financially supports a private sector business.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is it a big government concern when a Private Business goes bust.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84580" y="1196752"/>
            <a:ext cx="1728192" cy="339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988444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3" y="44624"/>
            <a:ext cx="7630740" cy="625434"/>
          </a:xfrm>
        </p:spPr>
        <p:txBody>
          <a:bodyPr>
            <a:noAutofit/>
          </a:bodyPr>
          <a:lstStyle/>
          <a:p>
            <a:r>
              <a:rPr lang="en-GB" sz="1950" dirty="0"/>
              <a:t>1.2.2 – Business Enterprise – Mixed Economy - Private and Public Sector</a:t>
            </a:r>
            <a:endParaRPr lang="en-ZA" sz="1950" dirty="0">
              <a:ea typeface="Calibri" pitchFamily="34" charset="0"/>
            </a:endParaRPr>
          </a:p>
        </p:txBody>
      </p:sp>
      <p:sp>
        <p:nvSpPr>
          <p:cNvPr id="12" name="Content Placeholder 2"/>
          <p:cNvSpPr txBox="1">
            <a:spLocks/>
          </p:cNvSpPr>
          <p:nvPr/>
        </p:nvSpPr>
        <p:spPr>
          <a:xfrm>
            <a:off x="323527" y="1124744"/>
            <a:ext cx="6553351"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r>
              <a:rPr lang="en-GB" sz="2150" dirty="0" smtClean="0"/>
              <a:t>Public Sector – In many countries the government control the following important industries or activities:</a:t>
            </a:r>
          </a:p>
          <a:p>
            <a:pPr marL="457200" indent="-190500">
              <a:buClr>
                <a:srgbClr val="00B050"/>
              </a:buClr>
              <a:buFont typeface="Arial" panose="020B0604020202020204" pitchFamily="34" charset="0"/>
              <a:buChar char="•"/>
            </a:pPr>
            <a:r>
              <a:rPr lang="en-GB" sz="2150" dirty="0" smtClean="0"/>
              <a:t>Health</a:t>
            </a:r>
          </a:p>
          <a:p>
            <a:pPr marL="457200" indent="-190500">
              <a:buClr>
                <a:srgbClr val="00B050"/>
              </a:buClr>
              <a:buFont typeface="Arial" panose="020B0604020202020204" pitchFamily="34" charset="0"/>
              <a:buChar char="•"/>
            </a:pPr>
            <a:r>
              <a:rPr lang="en-GB" sz="2150" dirty="0" smtClean="0"/>
              <a:t>Education</a:t>
            </a:r>
          </a:p>
          <a:p>
            <a:pPr marL="457200" indent="-190500">
              <a:buClr>
                <a:srgbClr val="00B050"/>
              </a:buClr>
              <a:buFont typeface="Arial" panose="020B0604020202020204" pitchFamily="34" charset="0"/>
              <a:buChar char="•"/>
            </a:pPr>
            <a:r>
              <a:rPr lang="en-GB" sz="2150" dirty="0" smtClean="0"/>
              <a:t>Defence</a:t>
            </a:r>
          </a:p>
          <a:p>
            <a:pPr marL="457200" indent="-190500">
              <a:buClr>
                <a:srgbClr val="00B050"/>
              </a:buClr>
              <a:buFont typeface="Arial" panose="020B0604020202020204" pitchFamily="34" charset="0"/>
              <a:buChar char="•"/>
            </a:pPr>
            <a:r>
              <a:rPr lang="en-GB" sz="2150" dirty="0" smtClean="0"/>
              <a:t>Public Transport </a:t>
            </a:r>
          </a:p>
          <a:p>
            <a:pPr marL="457200" indent="-190500">
              <a:buClr>
                <a:srgbClr val="00B050"/>
              </a:buClr>
              <a:buFont typeface="Arial" panose="020B0604020202020204" pitchFamily="34" charset="0"/>
              <a:buChar char="•"/>
            </a:pPr>
            <a:r>
              <a:rPr lang="en-GB" sz="2150" dirty="0" smtClean="0"/>
              <a:t>Water and Electric Supplies</a:t>
            </a:r>
          </a:p>
          <a:p>
            <a:pPr marL="266700" indent="-266700">
              <a:buClr>
                <a:srgbClr val="00B050"/>
              </a:buClr>
            </a:pPr>
            <a:r>
              <a:rPr lang="en-GB" sz="2150" b="1" dirty="0" smtClean="0"/>
              <a:t>Activity</a:t>
            </a:r>
            <a:r>
              <a:rPr lang="en-GB" sz="2150" dirty="0" smtClean="0"/>
              <a:t> – For each of key industries above, suggest 3 possible reasons why the government of a country might decide to control this function. In groups, one groups for each industry, argue the benefits and disadvantages of private ownership of these services.</a:t>
            </a:r>
          </a:p>
          <a:p>
            <a:pPr marL="266700" indent="-266700">
              <a:buClr>
                <a:srgbClr val="00B050"/>
              </a:buClr>
            </a:pPr>
            <a:r>
              <a:rPr lang="en-GB" sz="2150" b="1" dirty="0" smtClean="0"/>
              <a:t>Homework</a:t>
            </a:r>
            <a:r>
              <a:rPr lang="en-GB" sz="2150" dirty="0" smtClean="0"/>
              <a:t> – What is Communism and what does this mean for the Private Sector. What were the benefits</a:t>
            </a:r>
            <a:r>
              <a:rPr lang="en-GB" sz="2150" dirty="0"/>
              <a:t>?</a:t>
            </a:r>
          </a:p>
        </p:txBody>
      </p:sp>
      <p:graphicFrame>
        <p:nvGraphicFramePr>
          <p:cNvPr id="15" name="Table 14"/>
          <p:cNvGraphicFramePr>
            <a:graphicFrameLocks noGrp="1"/>
          </p:cNvGraphicFramePr>
          <p:nvPr>
            <p:extLst>
              <p:ext uri="{D42A27DB-BD31-4B8C-83A1-F6EECF244321}">
                <p14:modId xmlns:p14="http://schemas.microsoft.com/office/powerpoint/2010/main" val="4036749754"/>
              </p:ext>
            </p:extLst>
          </p:nvPr>
        </p:nvGraphicFramePr>
        <p:xfrm>
          <a:off x="6984579" y="1124744"/>
          <a:ext cx="1835893" cy="5400600"/>
        </p:xfrm>
        <a:graphic>
          <a:graphicData uri="http://schemas.openxmlformats.org/drawingml/2006/table">
            <a:tbl>
              <a:tblPr firstRow="1" firstCol="1" lastRow="1" lastCol="1" bandRow="1" bandCol="1">
                <a:tableStyleId>{2D5ABB26-0587-4C30-8999-92F81FD0307C}</a:tableStyleId>
              </a:tblPr>
              <a:tblGrid>
                <a:gridCol w="1835893"/>
              </a:tblGrid>
              <a:tr h="452736">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7864">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to the profits from the Public Sector</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do certain Private Sector businesses pay less tax</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if a government financially supports a private sector business.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is it a big government concern when a Private Business goes bust.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6"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84580" y="1196752"/>
            <a:ext cx="1728192" cy="339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491133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3" y="44624"/>
            <a:ext cx="7630740" cy="625434"/>
          </a:xfrm>
        </p:spPr>
        <p:txBody>
          <a:bodyPr>
            <a:noAutofit/>
          </a:bodyPr>
          <a:lstStyle/>
          <a:p>
            <a:r>
              <a:rPr lang="en-GB" sz="1940" dirty="0"/>
              <a:t>1.2.2 – Business Enterprise – Mixed Economy - Private and Public Sector</a:t>
            </a:r>
            <a:endParaRPr lang="en-ZA" sz="1940" dirty="0">
              <a:ea typeface="Calibri" pitchFamily="34" charset="0"/>
            </a:endParaRPr>
          </a:p>
        </p:txBody>
      </p:sp>
      <p:sp>
        <p:nvSpPr>
          <p:cNvPr id="12" name="Content Placeholder 2"/>
          <p:cNvSpPr txBox="1">
            <a:spLocks/>
          </p:cNvSpPr>
          <p:nvPr/>
        </p:nvSpPr>
        <p:spPr>
          <a:xfrm>
            <a:off x="323527" y="1124744"/>
            <a:ext cx="6553351"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r>
              <a:rPr lang="en-GB" sz="2050" b="1" dirty="0" smtClean="0"/>
              <a:t>Mixed Economy changes </a:t>
            </a:r>
            <a:r>
              <a:rPr lang="en-GB" sz="2050" dirty="0" smtClean="0"/>
              <a:t>– In recent years, many Governments have changed the boundary between Public and Private by selling some Public Sector businesses to the Private sector. This is called Privatisation. In many European and Asian countries services such as Water, Electricity and Public Transport have been sold off.</a:t>
            </a:r>
          </a:p>
          <a:p>
            <a:pPr marL="266700" indent="-266700">
              <a:buClr>
                <a:srgbClr val="00B050"/>
              </a:buClr>
            </a:pPr>
            <a:r>
              <a:rPr lang="en-GB" sz="2050" b="1" dirty="0" smtClean="0"/>
              <a:t>Why</a:t>
            </a:r>
            <a:r>
              <a:rPr lang="en-GB" sz="2050" dirty="0" smtClean="0"/>
              <a:t> – It is often argued that the Private Sector businesses are more cost effective at running these services. This may be because they are profit goaled and therefor cost effective. They also invest more money that the government can afford. Also competition can drive down prices.</a:t>
            </a:r>
          </a:p>
          <a:p>
            <a:pPr marL="266700" indent="-266700">
              <a:buClr>
                <a:srgbClr val="00B050"/>
              </a:buClr>
            </a:pPr>
            <a:r>
              <a:rPr lang="en-GB" sz="2050" dirty="0" smtClean="0"/>
              <a:t>The downside is that Private Sectors can cut the number of workers to be more profitable and are less likely to focus on social obligations like the environment or safety laws.</a:t>
            </a:r>
            <a:endParaRPr lang="en-GB" sz="2050" dirty="0"/>
          </a:p>
        </p:txBody>
      </p:sp>
      <p:graphicFrame>
        <p:nvGraphicFramePr>
          <p:cNvPr id="7" name="Table 6"/>
          <p:cNvGraphicFramePr>
            <a:graphicFrameLocks noGrp="1"/>
          </p:cNvGraphicFramePr>
          <p:nvPr>
            <p:extLst>
              <p:ext uri="{D42A27DB-BD31-4B8C-83A1-F6EECF244321}">
                <p14:modId xmlns:p14="http://schemas.microsoft.com/office/powerpoint/2010/main" val="4036749754"/>
              </p:ext>
            </p:extLst>
          </p:nvPr>
        </p:nvGraphicFramePr>
        <p:xfrm>
          <a:off x="6984579" y="1124744"/>
          <a:ext cx="1835893" cy="5400600"/>
        </p:xfrm>
        <a:graphic>
          <a:graphicData uri="http://schemas.openxmlformats.org/drawingml/2006/table">
            <a:tbl>
              <a:tblPr firstRow="1" firstCol="1" lastRow="1" lastCol="1" bandRow="1" bandCol="1">
                <a:tableStyleId>{2D5ABB26-0587-4C30-8999-92F81FD0307C}</a:tableStyleId>
              </a:tblPr>
              <a:tblGrid>
                <a:gridCol w="1835893"/>
              </a:tblGrid>
              <a:tr h="452736">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7864">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to the profits from the Public Sector</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do certain Private Sector businesses pay less tax</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if a government financially supports a private sector business.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is it a big government concern when a Private Business goes bust.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84580" y="1196752"/>
            <a:ext cx="1728192" cy="339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8542289"/>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3" y="44624"/>
            <a:ext cx="7630740" cy="625434"/>
          </a:xfrm>
        </p:spPr>
        <p:txBody>
          <a:bodyPr>
            <a:noAutofit/>
          </a:bodyPr>
          <a:lstStyle/>
          <a:p>
            <a:r>
              <a:rPr lang="en-GB" sz="1970" dirty="0"/>
              <a:t>1.2.2 – Business Enterprise – Mixed Economy - Private and Public Sector</a:t>
            </a:r>
            <a:endParaRPr lang="en-ZA" sz="1970" dirty="0">
              <a:ea typeface="Calibri" pitchFamily="34" charset="0"/>
            </a:endParaRPr>
          </a:p>
        </p:txBody>
      </p:sp>
      <p:sp>
        <p:nvSpPr>
          <p:cNvPr id="12" name="Content Placeholder 2"/>
          <p:cNvSpPr txBox="1">
            <a:spLocks/>
          </p:cNvSpPr>
          <p:nvPr/>
        </p:nvSpPr>
        <p:spPr>
          <a:xfrm>
            <a:off x="323527" y="1124744"/>
            <a:ext cx="6553351"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r>
              <a:rPr lang="en-GB" sz="2000" b="1" dirty="0" smtClean="0"/>
              <a:t>Activity – </a:t>
            </a:r>
            <a:r>
              <a:rPr lang="en-GB" sz="2000" dirty="0" smtClean="0"/>
              <a:t>Your government is considering Privatising the Postal Services. You decide to write to the minister in charge explaining your views on this and stating your opinion.  Your letter should contain the following points:</a:t>
            </a:r>
          </a:p>
          <a:p>
            <a:pPr marL="457200" indent="-171450">
              <a:buClr>
                <a:srgbClr val="00B050"/>
              </a:buClr>
              <a:buFont typeface="Arial" panose="020B0604020202020204" pitchFamily="34" charset="0"/>
              <a:buChar char="•"/>
            </a:pPr>
            <a:r>
              <a:rPr lang="en-GB" sz="2000" dirty="0" smtClean="0"/>
              <a:t>An explanation of the difference between private and public sector businesses</a:t>
            </a:r>
          </a:p>
          <a:p>
            <a:pPr marL="457200" indent="-171450">
              <a:buClr>
                <a:srgbClr val="00B050"/>
              </a:buClr>
              <a:buFont typeface="Arial" panose="020B0604020202020204" pitchFamily="34" charset="0"/>
              <a:buChar char="•"/>
            </a:pPr>
            <a:r>
              <a:rPr lang="en-GB" sz="2000" dirty="0" smtClean="0"/>
              <a:t>The possible benefits of the postal service being in the private sector</a:t>
            </a:r>
          </a:p>
          <a:p>
            <a:pPr marL="457200" indent="-171450">
              <a:buClr>
                <a:srgbClr val="00B050"/>
              </a:buClr>
              <a:buFont typeface="Arial" panose="020B0604020202020204" pitchFamily="34" charset="0"/>
              <a:buChar char="•"/>
            </a:pPr>
            <a:r>
              <a:rPr lang="en-GB" sz="2000" dirty="0" smtClean="0"/>
              <a:t>The possible disadvantages of the postal service being in the private sector</a:t>
            </a:r>
          </a:p>
          <a:p>
            <a:pPr marL="457200" indent="-171450">
              <a:buClr>
                <a:srgbClr val="00B050"/>
              </a:buClr>
              <a:buFont typeface="Arial" panose="020B0604020202020204" pitchFamily="34" charset="0"/>
              <a:buChar char="•"/>
            </a:pPr>
            <a:r>
              <a:rPr lang="en-GB" sz="2000" dirty="0" smtClean="0"/>
              <a:t>Your recommendation to the minister on whether to keep the postal service in the public sector or not.</a:t>
            </a:r>
          </a:p>
          <a:p>
            <a:pPr marL="266700" indent="-266700">
              <a:buClr>
                <a:srgbClr val="00B050"/>
              </a:buClr>
            </a:pPr>
            <a:r>
              <a:rPr lang="en-GB" sz="2000" b="1" dirty="0" smtClean="0">
                <a:solidFill>
                  <a:srgbClr val="FF0000"/>
                </a:solidFill>
              </a:rPr>
              <a:t>Homework</a:t>
            </a:r>
            <a:r>
              <a:rPr lang="en-GB" sz="2000" dirty="0" smtClean="0">
                <a:solidFill>
                  <a:srgbClr val="FF0000"/>
                </a:solidFill>
              </a:rPr>
              <a:t> – What if it was the other way around,  what if the government took ownership of the mobile phone network and market, what impact would this have. Write the same letter from this point of view.</a:t>
            </a:r>
            <a:endParaRPr lang="en-GB" sz="2000"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4036749754"/>
              </p:ext>
            </p:extLst>
          </p:nvPr>
        </p:nvGraphicFramePr>
        <p:xfrm>
          <a:off x="6984579" y="1124744"/>
          <a:ext cx="1835893" cy="5400600"/>
        </p:xfrm>
        <a:graphic>
          <a:graphicData uri="http://schemas.openxmlformats.org/drawingml/2006/table">
            <a:tbl>
              <a:tblPr firstRow="1" firstCol="1" lastRow="1" lastCol="1" bandRow="1" bandCol="1">
                <a:tableStyleId>{2D5ABB26-0587-4C30-8999-92F81FD0307C}</a:tableStyleId>
              </a:tblPr>
              <a:tblGrid>
                <a:gridCol w="1835893"/>
              </a:tblGrid>
              <a:tr h="452736">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7864">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to the profits from the Public Sector</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do certain Private Sector businesses pay less tax</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if a government financially supports a private sector business.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Why is it a big government concern when a Private Business goes bust.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84580" y="1196752"/>
            <a:ext cx="1728192" cy="339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120920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07503" y="44624"/>
            <a:ext cx="7630740" cy="625434"/>
          </a:xfrm>
        </p:spPr>
        <p:txBody>
          <a:bodyPr>
            <a:noAutofit/>
          </a:bodyPr>
          <a:lstStyle/>
          <a:p>
            <a:r>
              <a:rPr lang="en-GB" sz="2900" dirty="0"/>
              <a:t>1.2.2 – Revision Summary – Sectors Of Business</a:t>
            </a:r>
            <a:endParaRPr lang="en-ZA" sz="2900" dirty="0">
              <a:ea typeface="Calibri" pitchFamily="34" charset="0"/>
            </a:endParaRPr>
          </a:p>
        </p:txBody>
      </p:sp>
      <p:sp>
        <p:nvSpPr>
          <p:cNvPr id="12" name="Content Placeholder 2"/>
          <p:cNvSpPr txBox="1">
            <a:spLocks/>
          </p:cNvSpPr>
          <p:nvPr/>
        </p:nvSpPr>
        <p:spPr>
          <a:xfrm>
            <a:off x="323528" y="1628800"/>
            <a:ext cx="6264696"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endParaRPr lang="en-GB" sz="1800" dirty="0"/>
          </a:p>
        </p:txBody>
      </p:sp>
      <p:grpSp>
        <p:nvGrpSpPr>
          <p:cNvPr id="9" name="Group 8"/>
          <p:cNvGrpSpPr/>
          <p:nvPr/>
        </p:nvGrpSpPr>
        <p:grpSpPr>
          <a:xfrm>
            <a:off x="323527" y="1196752"/>
            <a:ext cx="8503485" cy="5264136"/>
            <a:chOff x="247864" y="1555535"/>
            <a:chExt cx="8701259" cy="5356055"/>
          </a:xfrm>
        </p:grpSpPr>
        <p:sp>
          <p:nvSpPr>
            <p:cNvPr id="10" name="Content Placeholder 2"/>
            <p:cNvSpPr txBox="1">
              <a:spLocks/>
            </p:cNvSpPr>
            <p:nvPr/>
          </p:nvSpPr>
          <p:spPr>
            <a:xfrm>
              <a:off x="323528" y="1628800"/>
              <a:ext cx="6264696" cy="4320480"/>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266700" indent="-266700">
                <a:buClr>
                  <a:srgbClr val="00B050"/>
                </a:buClr>
              </a:pPr>
              <a:endParaRPr lang="en-GB" sz="1800" dirty="0"/>
            </a:p>
          </p:txBody>
        </p:sp>
        <p:sp>
          <p:nvSpPr>
            <p:cNvPr id="14" name="TextBox 13"/>
            <p:cNvSpPr txBox="1"/>
            <p:nvPr/>
          </p:nvSpPr>
          <p:spPr>
            <a:xfrm>
              <a:off x="247865" y="2846540"/>
              <a:ext cx="2957604" cy="1346548"/>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000" b="1" dirty="0" smtClean="0"/>
                <a:t>Primary</a:t>
              </a:r>
              <a:r>
                <a:rPr lang="en-GB" sz="2000" dirty="0" smtClean="0"/>
                <a:t> – e.g. Fishing, Farming,  Mining or Drilling for Raw Materials</a:t>
              </a:r>
              <a:endParaRPr lang="en-GB" sz="2000" dirty="0"/>
            </a:p>
          </p:txBody>
        </p:sp>
        <p:sp>
          <p:nvSpPr>
            <p:cNvPr id="15" name="TextBox 14"/>
            <p:cNvSpPr txBox="1"/>
            <p:nvPr/>
          </p:nvSpPr>
          <p:spPr>
            <a:xfrm>
              <a:off x="2974127" y="1555535"/>
              <a:ext cx="3458349" cy="1033398"/>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000" b="1" dirty="0" smtClean="0"/>
                <a:t>Secondary</a:t>
              </a:r>
              <a:r>
                <a:rPr lang="en-GB" sz="2000" dirty="0" smtClean="0"/>
                <a:t> – e.g. Processing, Manufacturing, Steel, Iron, Production Lines</a:t>
              </a:r>
              <a:endParaRPr lang="en-GB" sz="2000" dirty="0"/>
            </a:p>
          </p:txBody>
        </p:sp>
        <p:sp>
          <p:nvSpPr>
            <p:cNvPr id="16" name="TextBox 15"/>
            <p:cNvSpPr txBox="1"/>
            <p:nvPr/>
          </p:nvSpPr>
          <p:spPr>
            <a:xfrm>
              <a:off x="6068803" y="2581250"/>
              <a:ext cx="2880320" cy="1033398"/>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000" b="1" dirty="0" smtClean="0"/>
                <a:t>Tertiary</a:t>
              </a:r>
              <a:r>
                <a:rPr lang="en-GB" sz="2000" dirty="0" smtClean="0"/>
                <a:t>– e.g. Nanking, Retailing, Online, Sales, Support.</a:t>
              </a:r>
              <a:endParaRPr lang="en-GB" sz="2000" dirty="0"/>
            </a:p>
          </p:txBody>
        </p:sp>
        <p:sp>
          <p:nvSpPr>
            <p:cNvPr id="17" name="TextBox 16"/>
            <p:cNvSpPr txBox="1"/>
            <p:nvPr/>
          </p:nvSpPr>
          <p:spPr>
            <a:xfrm>
              <a:off x="4618475" y="5878192"/>
              <a:ext cx="4323956" cy="1033398"/>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000" b="1" dirty="0" smtClean="0"/>
                <a:t>Public Sector </a:t>
              </a:r>
              <a:r>
                <a:rPr lang="en-GB" sz="2000" dirty="0" smtClean="0"/>
                <a:t>– Owned by the Government or State e.g. Defence, Councils, Most Education</a:t>
              </a:r>
              <a:endParaRPr lang="en-GB" sz="2000" dirty="0"/>
            </a:p>
          </p:txBody>
        </p:sp>
        <p:sp>
          <p:nvSpPr>
            <p:cNvPr id="18" name="TextBox 17"/>
            <p:cNvSpPr txBox="1"/>
            <p:nvPr/>
          </p:nvSpPr>
          <p:spPr>
            <a:xfrm>
              <a:off x="247864" y="5870509"/>
              <a:ext cx="3721427" cy="1033398"/>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000" b="1" dirty="0" smtClean="0"/>
                <a:t>Private Sector </a:t>
              </a:r>
              <a:r>
                <a:rPr lang="en-GB" sz="2000" dirty="0" smtClean="0"/>
                <a:t>– Owned by Private individual, PLC, Share Owned, Independent Traders.</a:t>
              </a:r>
              <a:endParaRPr lang="en-GB" sz="2000" dirty="0"/>
            </a:p>
          </p:txBody>
        </p:sp>
        <p:cxnSp>
          <p:nvCxnSpPr>
            <p:cNvPr id="19" name="Straight Connector 18"/>
            <p:cNvCxnSpPr>
              <a:stCxn id="25" idx="2"/>
              <a:endCxn id="26" idx="0"/>
            </p:cNvCxnSpPr>
            <p:nvPr/>
          </p:nvCxnSpPr>
          <p:spPr>
            <a:xfrm>
              <a:off x="4716287" y="4077271"/>
              <a:ext cx="0" cy="60660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5" idx="2"/>
              <a:endCxn id="25" idx="0"/>
            </p:cNvCxnSpPr>
            <p:nvPr/>
          </p:nvCxnSpPr>
          <p:spPr>
            <a:xfrm>
              <a:off x="4703302" y="2588933"/>
              <a:ext cx="12985" cy="1018612"/>
            </a:xfrm>
            <a:prstGeom prst="line">
              <a:avLst/>
            </a:prstGeom>
            <a:ln w="5715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25" idx="3"/>
            </p:cNvCxnSpPr>
            <p:nvPr/>
          </p:nvCxnSpPr>
          <p:spPr>
            <a:xfrm flipH="1">
              <a:off x="6156447" y="3494437"/>
              <a:ext cx="572476" cy="347972"/>
            </a:xfrm>
            <a:prstGeom prst="line">
              <a:avLst/>
            </a:prstGeom>
            <a:ln w="5715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Connector 21"/>
            <p:cNvCxnSpPr>
              <a:endCxn id="25" idx="1"/>
            </p:cNvCxnSpPr>
            <p:nvPr/>
          </p:nvCxnSpPr>
          <p:spPr>
            <a:xfrm>
              <a:off x="2753079" y="3494437"/>
              <a:ext cx="523049" cy="347972"/>
            </a:xfrm>
            <a:prstGeom prst="line">
              <a:avLst/>
            </a:prstGeom>
            <a:ln w="5715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6" idx="1"/>
              <a:endCxn id="18" idx="0"/>
            </p:cNvCxnSpPr>
            <p:nvPr/>
          </p:nvCxnSpPr>
          <p:spPr>
            <a:xfrm flipH="1">
              <a:off x="2108578" y="4914706"/>
              <a:ext cx="1167550" cy="955803"/>
            </a:xfrm>
            <a:prstGeom prst="line">
              <a:avLst/>
            </a:prstGeom>
            <a:ln w="57150"/>
            <a:effectLst>
              <a:outerShdw blurRad="50800" dist="38100" dir="2700000" algn="t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24" name="Straight Connector 23"/>
            <p:cNvCxnSpPr>
              <a:stCxn id="26" idx="3"/>
              <a:endCxn id="17" idx="0"/>
            </p:cNvCxnSpPr>
            <p:nvPr/>
          </p:nvCxnSpPr>
          <p:spPr>
            <a:xfrm>
              <a:off x="6156447" y="4914705"/>
              <a:ext cx="624006" cy="963487"/>
            </a:xfrm>
            <a:prstGeom prst="line">
              <a:avLst/>
            </a:prstGeom>
            <a:ln w="57150"/>
            <a:effectLst>
              <a:outerShdw blurRad="50800" dist="38100" dir="2700000" algn="t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sp>
          <p:nvSpPr>
            <p:cNvPr id="25" name="TextBox 24"/>
            <p:cNvSpPr txBox="1"/>
            <p:nvPr/>
          </p:nvSpPr>
          <p:spPr>
            <a:xfrm>
              <a:off x="3276127" y="3607545"/>
              <a:ext cx="2880320" cy="469726"/>
            </a:xfrm>
            <a:prstGeom prst="rect">
              <a:avLst/>
            </a:prstGeom>
            <a:ln w="57150"/>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2400" dirty="0">
                  <a:solidFill>
                    <a:schemeClr val="tx1"/>
                  </a:solidFill>
                  <a:latin typeface="Arial" charset="0"/>
                </a:rPr>
                <a:t>By Activity</a:t>
              </a:r>
            </a:p>
          </p:txBody>
        </p:sp>
        <p:sp>
          <p:nvSpPr>
            <p:cNvPr id="26" name="TextBox 25"/>
            <p:cNvSpPr txBox="1"/>
            <p:nvPr/>
          </p:nvSpPr>
          <p:spPr>
            <a:xfrm>
              <a:off x="3276127" y="4683873"/>
              <a:ext cx="2880320" cy="461665"/>
            </a:xfrm>
            <a:prstGeom prst="rect">
              <a:avLst/>
            </a:prstGeom>
            <a:noFill/>
            <a:ln w="571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2400" dirty="0" smtClean="0"/>
                <a:t>By Ownership</a:t>
              </a:r>
              <a:endParaRPr lang="en-GB" sz="2400" dirty="0"/>
            </a:p>
          </p:txBody>
        </p:sp>
      </p:grpSp>
    </p:spTree>
    <p:extLst>
      <p:ext uri="{BB962C8B-B14F-4D97-AF65-F5344CB8AC3E}">
        <p14:creationId xmlns:p14="http://schemas.microsoft.com/office/powerpoint/2010/main" val="15033859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128792" cy="742066"/>
          </a:xfrm>
        </p:spPr>
        <p:txBody>
          <a:bodyPr>
            <a:noAutofit/>
          </a:bodyPr>
          <a:lstStyle/>
          <a:p>
            <a:r>
              <a:rPr lang="en-GB" sz="4800" dirty="0" smtClean="0"/>
              <a:t>Revision Questions</a:t>
            </a:r>
            <a:endParaRPr lang="en-GB" sz="48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2526253775"/>
              </p:ext>
            </p:extLst>
          </p:nvPr>
        </p:nvGraphicFramePr>
        <p:xfrm>
          <a:off x="323528" y="1196752"/>
          <a:ext cx="8496622" cy="5455920"/>
        </p:xfrm>
        <a:graphic>
          <a:graphicData uri="http://schemas.openxmlformats.org/drawingml/2006/table">
            <a:tbl>
              <a:tblPr firstRow="1" bandRow="1">
                <a:tableStyleId>{2D5ABB26-0587-4C30-8999-92F81FD0307C}</a:tableStyleId>
              </a:tblPr>
              <a:tblGrid>
                <a:gridCol w="8496622"/>
              </a:tblGrid>
              <a:tr h="4819188">
                <a:tc>
                  <a:txBody>
                    <a:bodyPr/>
                    <a:lstStyle/>
                    <a:p>
                      <a:pPr marL="566928" indent="-457200">
                        <a:buFont typeface="+mj-lt"/>
                        <a:buAutoNum type="arabicPeriod"/>
                      </a:pPr>
                      <a:r>
                        <a:rPr lang="en-GB" sz="2200" dirty="0" smtClean="0">
                          <a:latin typeface="Arial" panose="020B0604020202020204" pitchFamily="34" charset="0"/>
                          <a:cs typeface="Arial" panose="020B0604020202020204" pitchFamily="34" charset="0"/>
                        </a:rPr>
                        <a:t>Explain the differences</a:t>
                      </a:r>
                      <a:r>
                        <a:rPr lang="en-GB" sz="2200" baseline="0" dirty="0" smtClean="0">
                          <a:latin typeface="Arial" panose="020B0604020202020204" pitchFamily="34" charset="0"/>
                          <a:cs typeface="Arial" panose="020B0604020202020204" pitchFamily="34" charset="0"/>
                        </a:rPr>
                        <a:t> between Primary, Secondary and Tertiary sectors of industry. [6]</a:t>
                      </a:r>
                    </a:p>
                    <a:p>
                      <a:pPr marL="566928" indent="-457200">
                        <a:buFont typeface="+mj-lt"/>
                        <a:buAutoNum type="arabicPeriod"/>
                      </a:pPr>
                      <a:r>
                        <a:rPr lang="en-GB" sz="2200" b="0" i="0" baseline="0" dirty="0" smtClean="0">
                          <a:latin typeface="Arial" panose="020B0604020202020204" pitchFamily="34" charset="0"/>
                          <a:cs typeface="Arial" panose="020B0604020202020204" pitchFamily="34" charset="0"/>
                        </a:rPr>
                        <a:t>Which sector of Business Activity is often the most important in the </a:t>
                      </a:r>
                      <a:r>
                        <a:rPr lang="en-GB" sz="2200" b="0" i="1" baseline="0" dirty="0" smtClean="0">
                          <a:latin typeface="Arial" panose="020B0604020202020204" pitchFamily="34" charset="0"/>
                          <a:cs typeface="Arial" panose="020B0604020202020204" pitchFamily="34" charset="0"/>
                        </a:rPr>
                        <a:t>most developed economies?</a:t>
                      </a:r>
                      <a:r>
                        <a:rPr lang="en-GB" sz="2200" b="0" i="0" baseline="0" dirty="0" smtClean="0">
                          <a:latin typeface="Arial" panose="020B0604020202020204" pitchFamily="34" charset="0"/>
                          <a:cs typeface="Arial" panose="020B0604020202020204" pitchFamily="34" charset="0"/>
                        </a:rPr>
                        <a:t> Explain one reason for this [3]</a:t>
                      </a:r>
                    </a:p>
                    <a:p>
                      <a:pPr marL="566928" marR="0" indent="-457200" algn="l" defTabSz="914400" rtl="0" eaLnBrk="1" fontAlgn="auto" latinLnBrk="0" hangingPunct="1">
                        <a:lnSpc>
                          <a:spcPct val="100000"/>
                        </a:lnSpc>
                        <a:spcBef>
                          <a:spcPts val="0"/>
                        </a:spcBef>
                        <a:spcAft>
                          <a:spcPts val="0"/>
                        </a:spcAft>
                        <a:buClrTx/>
                        <a:buSzTx/>
                        <a:buFont typeface="+mj-lt"/>
                        <a:buAutoNum type="arabicPeriod"/>
                        <a:tabLst/>
                        <a:defRPr/>
                      </a:pPr>
                      <a:r>
                        <a:rPr lang="en-GB" sz="2200" b="0" i="0" baseline="0" dirty="0" smtClean="0">
                          <a:latin typeface="Arial" panose="020B0604020202020204" pitchFamily="34" charset="0"/>
                          <a:cs typeface="Arial" panose="020B0604020202020204" pitchFamily="34" charset="0"/>
                        </a:rPr>
                        <a:t>Which sector of Business Activity is often the most important in the </a:t>
                      </a:r>
                      <a:r>
                        <a:rPr lang="en-GB" sz="2200" b="0" i="1" baseline="0" dirty="0" smtClean="0">
                          <a:latin typeface="Arial" panose="020B0604020202020204" pitchFamily="34" charset="0"/>
                          <a:cs typeface="Arial" panose="020B0604020202020204" pitchFamily="34" charset="0"/>
                        </a:rPr>
                        <a:t>least developed economies?</a:t>
                      </a:r>
                      <a:r>
                        <a:rPr lang="en-GB" sz="2200" b="0" i="0" baseline="0" dirty="0" smtClean="0">
                          <a:latin typeface="Arial" panose="020B0604020202020204" pitchFamily="34" charset="0"/>
                          <a:cs typeface="Arial" panose="020B0604020202020204" pitchFamily="34" charset="0"/>
                        </a:rPr>
                        <a:t> Explain one reason for this [3]</a:t>
                      </a:r>
                      <a:endParaRPr lang="en-GB" sz="2200" b="0" i="0" dirty="0" smtClean="0">
                        <a:latin typeface="Arial" panose="020B0604020202020204" pitchFamily="34" charset="0"/>
                        <a:cs typeface="Arial" panose="020B0604020202020204" pitchFamily="34" charset="0"/>
                      </a:endParaRPr>
                    </a:p>
                    <a:p>
                      <a:pPr marL="566928" indent="-457200">
                        <a:buFont typeface="+mj-lt"/>
                        <a:buAutoNum type="arabicPeriod"/>
                      </a:pPr>
                      <a:r>
                        <a:rPr lang="en-GB" sz="2200" b="0" i="0" dirty="0" smtClean="0">
                          <a:latin typeface="Arial" panose="020B0604020202020204" pitchFamily="34" charset="0"/>
                          <a:cs typeface="Arial" panose="020B0604020202020204" pitchFamily="34" charset="0"/>
                        </a:rPr>
                        <a:t>Identify ad explain </a:t>
                      </a:r>
                      <a:r>
                        <a:rPr lang="en-GB" sz="2200" b="1" i="0" dirty="0" smtClean="0">
                          <a:latin typeface="Arial" panose="020B0604020202020204" pitchFamily="34" charset="0"/>
                          <a:cs typeface="Arial" panose="020B0604020202020204" pitchFamily="34" charset="0"/>
                        </a:rPr>
                        <a:t>one</a:t>
                      </a:r>
                      <a:r>
                        <a:rPr lang="en-GB" sz="2200" b="0" i="0" dirty="0" smtClean="0">
                          <a:latin typeface="Arial" panose="020B0604020202020204" pitchFamily="34" charset="0"/>
                          <a:cs typeface="Arial" panose="020B0604020202020204" pitchFamily="34" charset="0"/>
                        </a:rPr>
                        <a:t> reason why the secondary sector</a:t>
                      </a:r>
                      <a:r>
                        <a:rPr lang="en-GB" sz="2200" b="0" i="0" baseline="0" dirty="0" smtClean="0">
                          <a:latin typeface="Arial" panose="020B0604020202020204" pitchFamily="34" charset="0"/>
                          <a:cs typeface="Arial" panose="020B0604020202020204" pitchFamily="34" charset="0"/>
                        </a:rPr>
                        <a:t> of business activity might become less important to a country’s economy over time? [3]</a:t>
                      </a:r>
                    </a:p>
                    <a:p>
                      <a:pPr marL="566928" indent="-457200">
                        <a:buFont typeface="+mj-lt"/>
                        <a:buAutoNum type="arabicPeriod"/>
                      </a:pPr>
                      <a:r>
                        <a:rPr lang="en-GB" sz="2200" b="0" i="0" baseline="0" dirty="0" smtClean="0">
                          <a:latin typeface="Arial" panose="020B0604020202020204" pitchFamily="34" charset="0"/>
                          <a:cs typeface="Arial" panose="020B0604020202020204" pitchFamily="34" charset="0"/>
                        </a:rPr>
                        <a:t>Identify which sector of business activity the following businesses are in. Copy out the list and place P, S, or T alongside each one:</a:t>
                      </a:r>
                      <a:br>
                        <a:rPr lang="en-GB" sz="2200" b="0" i="0" baseline="0" dirty="0" smtClean="0">
                          <a:latin typeface="Arial" panose="020B0604020202020204" pitchFamily="34" charset="0"/>
                          <a:cs typeface="Arial" panose="020B0604020202020204" pitchFamily="34" charset="0"/>
                        </a:rPr>
                      </a:br>
                      <a:r>
                        <a:rPr lang="en-GB" sz="2200" b="0" i="0" baseline="0" dirty="0" smtClean="0">
                          <a:latin typeface="Arial" panose="020B0604020202020204" pitchFamily="34" charset="0"/>
                          <a:cs typeface="Arial" panose="020B0604020202020204" pitchFamily="34" charset="0"/>
                        </a:rPr>
                        <a:t>Bus Operator, Bus Manufacturer, Forestry business, Oil-drilling business, Food Canning Business, Bank [6]</a:t>
                      </a:r>
                      <a:endParaRPr lang="en-GB" sz="2200" b="0" i="0" dirty="0" smtClean="0">
                        <a:latin typeface="Arial" panose="020B0604020202020204" pitchFamily="34" charset="0"/>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316416" y="5949280"/>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4100863053"/>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128792" cy="742066"/>
          </a:xfrm>
        </p:spPr>
        <p:txBody>
          <a:bodyPr>
            <a:noAutofit/>
          </a:bodyPr>
          <a:lstStyle/>
          <a:p>
            <a:r>
              <a:rPr lang="en-GB" sz="4800" dirty="0" smtClean="0"/>
              <a:t>Revision Questions</a:t>
            </a:r>
            <a:endParaRPr lang="en-GB" sz="48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1636229291"/>
              </p:ext>
            </p:extLst>
          </p:nvPr>
        </p:nvGraphicFramePr>
        <p:xfrm>
          <a:off x="323528" y="1196752"/>
          <a:ext cx="8496622" cy="4819188"/>
        </p:xfrm>
        <a:graphic>
          <a:graphicData uri="http://schemas.openxmlformats.org/drawingml/2006/table">
            <a:tbl>
              <a:tblPr firstRow="1" bandRow="1">
                <a:tableStyleId>{2D5ABB26-0587-4C30-8999-92F81FD0307C}</a:tableStyleId>
              </a:tblPr>
              <a:tblGrid>
                <a:gridCol w="8496622"/>
              </a:tblGrid>
              <a:tr h="4819188">
                <a:tc>
                  <a:txBody>
                    <a:bodyPr/>
                    <a:lstStyle/>
                    <a:p>
                      <a:pPr marL="566928" indent="-457200">
                        <a:buFont typeface="+mj-lt"/>
                        <a:buAutoNum type="arabicPeriod" startAt="6"/>
                      </a:pPr>
                      <a:r>
                        <a:rPr lang="en-GB" sz="2800" b="0" i="0" baseline="0" dirty="0" smtClean="0">
                          <a:latin typeface="Arial" panose="020B0604020202020204" pitchFamily="34" charset="0"/>
                          <a:cs typeface="Arial" panose="020B0604020202020204" pitchFamily="34" charset="0"/>
                        </a:rPr>
                        <a:t>Make a list of </a:t>
                      </a:r>
                      <a:r>
                        <a:rPr lang="en-GB" sz="2800" b="1" i="0" baseline="0" dirty="0" smtClean="0">
                          <a:latin typeface="Arial" panose="020B0604020202020204" pitchFamily="34" charset="0"/>
                          <a:cs typeface="Arial" panose="020B0604020202020204" pitchFamily="34" charset="0"/>
                        </a:rPr>
                        <a:t>six</a:t>
                      </a:r>
                      <a:r>
                        <a:rPr lang="en-GB" sz="2800" b="0" i="0" baseline="0" dirty="0" smtClean="0">
                          <a:latin typeface="Arial" panose="020B0604020202020204" pitchFamily="34" charset="0"/>
                          <a:cs typeface="Arial" panose="020B0604020202020204" pitchFamily="34" charset="0"/>
                        </a:rPr>
                        <a:t> other businesses, two each from Primary, Secondary and Tertiary sectors of businesses. [6]</a:t>
                      </a:r>
                    </a:p>
                    <a:p>
                      <a:pPr marL="566928" indent="-457200">
                        <a:buFont typeface="+mj-lt"/>
                        <a:buAutoNum type="arabicPeriod" startAt="6"/>
                      </a:pPr>
                      <a:r>
                        <a:rPr lang="en-GB" sz="2800" b="0" i="0" baseline="0" dirty="0" smtClean="0">
                          <a:latin typeface="Arial" panose="020B0604020202020204" pitchFamily="34" charset="0"/>
                          <a:cs typeface="Arial" panose="020B0604020202020204" pitchFamily="34" charset="0"/>
                        </a:rPr>
                        <a:t>Explain what is meant by a </a:t>
                      </a:r>
                      <a:r>
                        <a:rPr lang="en-GB" sz="2800" b="0" i="1" baseline="0" dirty="0" smtClean="0">
                          <a:latin typeface="Arial" panose="020B0604020202020204" pitchFamily="34" charset="0"/>
                          <a:cs typeface="Arial" panose="020B0604020202020204" pitchFamily="34" charset="0"/>
                        </a:rPr>
                        <a:t>Mixed Economy</a:t>
                      </a:r>
                      <a:r>
                        <a:rPr lang="en-GB" sz="2800" b="0" i="0" baseline="0" dirty="0" smtClean="0">
                          <a:latin typeface="Arial" panose="020B0604020202020204" pitchFamily="34" charset="0"/>
                          <a:cs typeface="Arial" panose="020B0604020202020204" pitchFamily="34" charset="0"/>
                        </a:rPr>
                        <a:t>. [3]</a:t>
                      </a:r>
                    </a:p>
                    <a:p>
                      <a:pPr marL="566928" marR="0" indent="-457200" algn="l" defTabSz="914400" rtl="0" eaLnBrk="1" fontAlgn="auto" latinLnBrk="0" hangingPunct="1">
                        <a:lnSpc>
                          <a:spcPct val="100000"/>
                        </a:lnSpc>
                        <a:spcBef>
                          <a:spcPts val="0"/>
                        </a:spcBef>
                        <a:spcAft>
                          <a:spcPts val="0"/>
                        </a:spcAft>
                        <a:buClrTx/>
                        <a:buSzTx/>
                        <a:buFont typeface="+mj-lt"/>
                        <a:buAutoNum type="arabicPeriod" startAt="6"/>
                        <a:tabLst/>
                        <a:defRPr/>
                      </a:pPr>
                      <a:r>
                        <a:rPr lang="en-GB" sz="2800" b="0" i="0" baseline="0" dirty="0" smtClean="0">
                          <a:latin typeface="Arial" panose="020B0604020202020204" pitchFamily="34" charset="0"/>
                          <a:cs typeface="Arial" panose="020B0604020202020204" pitchFamily="34" charset="0"/>
                        </a:rPr>
                        <a:t>What is meant by  the </a:t>
                      </a:r>
                      <a:r>
                        <a:rPr lang="en-GB" sz="2800" b="0" i="1" baseline="0" dirty="0" smtClean="0">
                          <a:latin typeface="Arial" panose="020B0604020202020204" pitchFamily="34" charset="0"/>
                          <a:cs typeface="Arial" panose="020B0604020202020204" pitchFamily="34" charset="0"/>
                        </a:rPr>
                        <a:t>Private Sector in mixed economies? </a:t>
                      </a:r>
                      <a:r>
                        <a:rPr lang="en-GB" sz="2800" b="0" i="0" baseline="0" dirty="0" smtClean="0">
                          <a:latin typeface="Arial" panose="020B0604020202020204" pitchFamily="34" charset="0"/>
                          <a:cs typeface="Arial" panose="020B0604020202020204" pitchFamily="34" charset="0"/>
                        </a:rPr>
                        <a:t>[3] </a:t>
                      </a:r>
                    </a:p>
                    <a:p>
                      <a:pPr marL="566928" marR="0" indent="-457200" algn="l" defTabSz="914400" rtl="0" eaLnBrk="1" fontAlgn="auto" latinLnBrk="0" hangingPunct="1">
                        <a:lnSpc>
                          <a:spcPct val="100000"/>
                        </a:lnSpc>
                        <a:spcBef>
                          <a:spcPts val="0"/>
                        </a:spcBef>
                        <a:spcAft>
                          <a:spcPts val="0"/>
                        </a:spcAft>
                        <a:buClrTx/>
                        <a:buSzTx/>
                        <a:buFont typeface="+mj-lt"/>
                        <a:buAutoNum type="arabicPeriod" startAt="6"/>
                        <a:tabLst/>
                        <a:defRPr/>
                      </a:pPr>
                      <a:r>
                        <a:rPr lang="en-GB" sz="2800" b="0" i="0" baseline="0" dirty="0" smtClean="0">
                          <a:latin typeface="Arial" panose="020B0604020202020204" pitchFamily="34" charset="0"/>
                          <a:cs typeface="Arial" panose="020B0604020202020204" pitchFamily="34" charset="0"/>
                        </a:rPr>
                        <a:t>What is meant by  the </a:t>
                      </a:r>
                      <a:r>
                        <a:rPr lang="en-GB" sz="2800" b="0" i="1" baseline="0" dirty="0" smtClean="0">
                          <a:latin typeface="Arial" panose="020B0604020202020204" pitchFamily="34" charset="0"/>
                          <a:cs typeface="Arial" panose="020B0604020202020204" pitchFamily="34" charset="0"/>
                        </a:rPr>
                        <a:t>Public Sector in mixed economies? </a:t>
                      </a:r>
                      <a:r>
                        <a:rPr lang="en-GB" sz="2800" b="0" i="0" baseline="0" dirty="0" smtClean="0">
                          <a:latin typeface="Arial" panose="020B0604020202020204" pitchFamily="34" charset="0"/>
                          <a:cs typeface="Arial" panose="020B0604020202020204" pitchFamily="34" charset="0"/>
                        </a:rPr>
                        <a:t>[3]</a:t>
                      </a:r>
                    </a:p>
                    <a:p>
                      <a:pPr marL="566928" marR="0" indent="-457200" algn="l" defTabSz="914400" rtl="0" eaLnBrk="1" fontAlgn="auto" latinLnBrk="0" hangingPunct="1">
                        <a:lnSpc>
                          <a:spcPct val="100000"/>
                        </a:lnSpc>
                        <a:spcBef>
                          <a:spcPts val="0"/>
                        </a:spcBef>
                        <a:spcAft>
                          <a:spcPts val="0"/>
                        </a:spcAft>
                        <a:buClrTx/>
                        <a:buSzTx/>
                        <a:buFont typeface="+mj-lt"/>
                        <a:buAutoNum type="arabicPeriod" startAt="6"/>
                        <a:tabLst/>
                        <a:defRPr/>
                      </a:pPr>
                      <a:r>
                        <a:rPr lang="en-GB" sz="2800" b="0" i="0" baseline="0" dirty="0" smtClean="0">
                          <a:latin typeface="Arial" panose="020B0604020202020204" pitchFamily="34" charset="0"/>
                          <a:cs typeface="Arial" panose="020B0604020202020204" pitchFamily="34" charset="0"/>
                        </a:rPr>
                        <a:t>Identify and explain </a:t>
                      </a:r>
                      <a:r>
                        <a:rPr lang="en-GB" sz="2800" b="1" i="0" baseline="0" dirty="0" smtClean="0">
                          <a:latin typeface="Arial" panose="020B0604020202020204" pitchFamily="34" charset="0"/>
                          <a:cs typeface="Arial" panose="020B0604020202020204" pitchFamily="34" charset="0"/>
                        </a:rPr>
                        <a:t>two</a:t>
                      </a:r>
                      <a:r>
                        <a:rPr lang="en-GB" sz="2800" b="0" i="0" baseline="0" dirty="0" smtClean="0">
                          <a:latin typeface="Arial" panose="020B0604020202020204" pitchFamily="34" charset="0"/>
                          <a:cs typeface="Arial" panose="020B0604020202020204" pitchFamily="34" charset="0"/>
                        </a:rPr>
                        <a:t> possible reasons why a government might decide to keep the country’s postal service in the public sector. [4]</a:t>
                      </a:r>
                    </a:p>
                  </a:txBody>
                  <a:tcPr/>
                </a:tc>
              </a:tr>
            </a:tbl>
          </a:graphicData>
        </a:graphic>
      </p:graphicFrame>
      <p:sp>
        <p:nvSpPr>
          <p:cNvPr id="7" name="TextBox 6">
            <a:hlinkClick r:id="rId3" action="ppaction://hlinkfile"/>
          </p:cNvPr>
          <p:cNvSpPr txBox="1"/>
          <p:nvPr/>
        </p:nvSpPr>
        <p:spPr>
          <a:xfrm>
            <a:off x="8316416" y="5949280"/>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2421473402"/>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 Styled </a:t>
            </a:r>
            <a:r>
              <a:rPr lang="en-GB" sz="4200" smtClean="0"/>
              <a:t>Questions - Paper </a:t>
            </a:r>
            <a:r>
              <a:rPr lang="en-GB" sz="4200" dirty="0" smtClean="0"/>
              <a:t>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926391301"/>
              </p:ext>
            </p:extLst>
          </p:nvPr>
        </p:nvGraphicFramePr>
        <p:xfrm>
          <a:off x="323528" y="1196752"/>
          <a:ext cx="8496622" cy="5440680"/>
        </p:xfrm>
        <a:graphic>
          <a:graphicData uri="http://schemas.openxmlformats.org/drawingml/2006/table">
            <a:tbl>
              <a:tblPr firstRow="1" bandRow="1">
                <a:tableStyleId>{2D5ABB26-0587-4C30-8999-92F81FD0307C}</a:tableStyleId>
              </a:tblPr>
              <a:tblGrid>
                <a:gridCol w="8496622"/>
              </a:tblGrid>
              <a:tr h="4819188">
                <a:tc>
                  <a:txBody>
                    <a:bodyPr/>
                    <a:lstStyle/>
                    <a:p>
                      <a:pPr marL="342900" lvl="0" indent="-342900">
                        <a:buFont typeface="+mj-lt"/>
                        <a:buAutoNum type="arabicPeriod"/>
                      </a:pPr>
                      <a:r>
                        <a:rPr kumimoji="0" lang="en-GB" sz="1950" kern="1200" dirty="0" smtClean="0">
                          <a:solidFill>
                            <a:schemeClr val="tx1"/>
                          </a:solidFill>
                          <a:effectLst/>
                          <a:latin typeface="Calibri" panose="020F0502020204030204" pitchFamily="34" charset="0"/>
                          <a:ea typeface="+mn-ea"/>
                          <a:cs typeface="+mn-cs"/>
                        </a:rPr>
                        <a:t>Ade’s Engineering Company (AEC) makes parts for cars and trucks. These are sold to car manufacturers in different countries. The parts include metal brake components and rubber seals to fit around windows. AEC operates in country X, which, until a few years ago, had an economy dominated by agriculture and tourism. Over the last 20years the relative importance of the primary sector has declined, to be successful AEC requires natural resources to make car parts and the services provided by other businesses.  Consumer incomes are rising rapidly in Country X.</a:t>
                      </a:r>
                    </a:p>
                    <a:p>
                      <a:pPr marL="800100" lvl="0" indent="-342900">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What is meant by “Primary Sector”? 	[2]</a:t>
                      </a:r>
                    </a:p>
                    <a:p>
                      <a:pPr marL="800100" lvl="0" indent="-342900">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Identify 2 examples of services that a business such as AEC requires	 [2]</a:t>
                      </a:r>
                    </a:p>
                    <a:p>
                      <a:pPr marL="800100" lvl="0" indent="-342900">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Identify and explain 2 reasons why a business such as AEC could not be successful without other firms providing natural resources 	[4]</a:t>
                      </a:r>
                    </a:p>
                    <a:p>
                      <a:pPr marL="800100" lvl="0" indent="-342900">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Identify and explain 2 likely reasons why the relative importance of the primary sector of Country X’s economy has declined? 	[6]</a:t>
                      </a:r>
                    </a:p>
                    <a:p>
                      <a:pPr marL="800100" lvl="0" indent="-342900">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A government minister in Country X recently said “The secondary sector of industry will always be more important than the tertiary sector to our economy.” Do you agree with this view? Justify your answer. 	[6]</a:t>
                      </a:r>
                      <a:endParaRPr kumimoji="0" lang="en-GB" sz="1950" kern="1200" dirty="0">
                        <a:solidFill>
                          <a:schemeClr val="tx1"/>
                        </a:solidFill>
                        <a:effectLst/>
                        <a:latin typeface="Calibri" panose="020F0502020204030204" pitchFamily="34" charset="0"/>
                        <a:ea typeface="+mn-ea"/>
                        <a:cs typeface="+mn-cs"/>
                      </a:endParaRPr>
                    </a:p>
                  </a:txBody>
                  <a:tcPr/>
                </a:tc>
              </a:tr>
            </a:tbl>
          </a:graphicData>
        </a:graphic>
      </p:graphicFrame>
      <p:sp>
        <p:nvSpPr>
          <p:cNvPr id="2" name="TextBox 1">
            <a:hlinkClick r:id="rId3" action="ppaction://hlinkfile"/>
          </p:cNvPr>
          <p:cNvSpPr txBox="1"/>
          <p:nvPr/>
        </p:nvSpPr>
        <p:spPr>
          <a:xfrm>
            <a:off x="8388424" y="5981799"/>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63712325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b="1" dirty="0" smtClean="0"/>
              <a:t>Assignment Scenario</a:t>
            </a:r>
          </a:p>
        </p:txBody>
      </p:sp>
      <p:sp>
        <p:nvSpPr>
          <p:cNvPr id="2" name="Rectangle 1"/>
          <p:cNvSpPr/>
          <p:nvPr/>
        </p:nvSpPr>
        <p:spPr>
          <a:xfrm>
            <a:off x="323528" y="1147966"/>
            <a:ext cx="8496944" cy="5386090"/>
          </a:xfrm>
          <a:prstGeom prst="rect">
            <a:avLst/>
          </a:prstGeom>
        </p:spPr>
        <p:txBody>
          <a:bodyPr wrap="square">
            <a:spAutoFit/>
          </a:bodyPr>
          <a:lstStyle/>
          <a:p>
            <a:pPr marL="395288" indent="-395288">
              <a:buClr>
                <a:srgbClr val="00B050"/>
              </a:buClr>
              <a:buFont typeface="Wingdings 3" panose="05040102010807070707" pitchFamily="18" charset="2"/>
              <a:buChar char=""/>
            </a:pPr>
            <a:r>
              <a:rPr lang="en-GB" sz="2150" dirty="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pPr marL="395288" indent="-395288">
              <a:buClr>
                <a:srgbClr val="00B050"/>
              </a:buClr>
              <a:buFont typeface="Wingdings 3" panose="05040102010807070707" pitchFamily="18" charset="2"/>
              <a:buChar char=""/>
            </a:pPr>
            <a:r>
              <a:rPr lang="en-GB" sz="2150" dirty="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pPr marL="395288" indent="-395288">
              <a:buClr>
                <a:srgbClr val="00B050"/>
              </a:buClr>
              <a:buFont typeface="Wingdings 3" panose="05040102010807070707" pitchFamily="18" charset="2"/>
              <a:buChar char=""/>
            </a:pPr>
            <a:r>
              <a:rPr lang="en-GB" sz="2150" dirty="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pPr marL="395288" indent="-395288">
              <a:buClr>
                <a:srgbClr val="00B050"/>
              </a:buClr>
              <a:buFont typeface="Wingdings 3" panose="05040102010807070707" pitchFamily="18" charset="2"/>
              <a:buChar char=""/>
            </a:pPr>
            <a:r>
              <a:rPr lang="en-GB" sz="2150" dirty="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 Styled Questions - Paper 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835862785"/>
              </p:ext>
            </p:extLst>
          </p:nvPr>
        </p:nvGraphicFramePr>
        <p:xfrm>
          <a:off x="323528" y="1196752"/>
          <a:ext cx="8496622" cy="5212080"/>
        </p:xfrm>
        <a:graphic>
          <a:graphicData uri="http://schemas.openxmlformats.org/drawingml/2006/table">
            <a:tbl>
              <a:tblPr firstRow="1" bandRow="1">
                <a:tableStyleId>{2D5ABB26-0587-4C30-8999-92F81FD0307C}</a:tableStyleId>
              </a:tblPr>
              <a:tblGrid>
                <a:gridCol w="8496622"/>
              </a:tblGrid>
              <a:tr h="4819188">
                <a:tc>
                  <a:txBody>
                    <a:bodyPr/>
                    <a:lstStyle/>
                    <a:p>
                      <a:pPr marL="342900" lvl="0" indent="-342900">
                        <a:buFont typeface="+mj-lt"/>
                        <a:buAutoNum type="arabicPeriod" startAt="2"/>
                      </a:pPr>
                      <a:r>
                        <a:rPr kumimoji="0" lang="en-GB" sz="2100" kern="1200" dirty="0" smtClean="0">
                          <a:solidFill>
                            <a:schemeClr val="tx1"/>
                          </a:solidFill>
                          <a:effectLst/>
                          <a:latin typeface="Calibri" panose="020F0502020204030204" pitchFamily="34" charset="0"/>
                          <a:ea typeface="+mn-ea"/>
                          <a:cs typeface="+mn-cs"/>
                        </a:rPr>
                        <a:t>The Government of Country Y owns and controls many businesses. “The Public sector always produces goods and services more efficiently than private owned businesses,” a Government minister recently said. Other ministers disagree and want privatise many state-owned businesses. The private business sector in Country Y produces 55% of total output – mainly in services such as transport, tourism and finance. The secondary sector of industry produces 35% of total output.</a:t>
                      </a:r>
                    </a:p>
                    <a:p>
                      <a:pPr marL="628650" lvl="0" indent="-342900">
                        <a:buFont typeface="+mj-lt"/>
                        <a:buAutoNum type="alphaLcParenR"/>
                      </a:pPr>
                      <a:r>
                        <a:rPr kumimoji="0" lang="en-GB" sz="2100" kern="1200" dirty="0" smtClean="0">
                          <a:solidFill>
                            <a:schemeClr val="tx1"/>
                          </a:solidFill>
                          <a:effectLst/>
                          <a:latin typeface="Calibri" panose="020F0502020204030204" pitchFamily="34" charset="0"/>
                          <a:ea typeface="+mn-ea"/>
                          <a:cs typeface="+mn-cs"/>
                        </a:rPr>
                        <a:t>What is meant by “Public sector?” 	[2]</a:t>
                      </a:r>
                    </a:p>
                    <a:p>
                      <a:pPr marL="628650" lvl="0" indent="-342900">
                        <a:buFont typeface="+mj-lt"/>
                        <a:buAutoNum type="alphaLcParenR"/>
                      </a:pPr>
                      <a:r>
                        <a:rPr kumimoji="0" lang="en-GB" sz="2100" kern="1200" dirty="0" smtClean="0">
                          <a:solidFill>
                            <a:schemeClr val="tx1"/>
                          </a:solidFill>
                          <a:effectLst/>
                          <a:latin typeface="Calibri" panose="020F0502020204030204" pitchFamily="34" charset="0"/>
                          <a:ea typeface="+mn-ea"/>
                          <a:cs typeface="+mn-cs"/>
                        </a:rPr>
                        <a:t>Identify 2 industries in the secondary sector. 	[2]</a:t>
                      </a:r>
                    </a:p>
                    <a:p>
                      <a:pPr marL="628650" lvl="0" indent="-342900">
                        <a:buFont typeface="+mj-lt"/>
                        <a:buAutoNum type="alphaLcParenR"/>
                      </a:pPr>
                      <a:r>
                        <a:rPr kumimoji="0" lang="en-GB" sz="2100" kern="1200" dirty="0" smtClean="0">
                          <a:solidFill>
                            <a:schemeClr val="tx1"/>
                          </a:solidFill>
                          <a:effectLst/>
                          <a:latin typeface="Calibri" panose="020F0502020204030204" pitchFamily="34" charset="0"/>
                          <a:ea typeface="+mn-ea"/>
                          <a:cs typeface="+mn-cs"/>
                        </a:rPr>
                        <a:t>Identify and explain 2 reason why the tertiary sector of industry is becoming more important in economies. 	[4]</a:t>
                      </a:r>
                    </a:p>
                    <a:p>
                      <a:pPr marL="628650" lvl="0" indent="-342900">
                        <a:buFont typeface="+mj-lt"/>
                        <a:buAutoNum type="alphaLcParenR"/>
                      </a:pPr>
                      <a:r>
                        <a:rPr kumimoji="0" lang="en-GB" sz="2100" kern="1200" dirty="0" smtClean="0">
                          <a:solidFill>
                            <a:schemeClr val="tx1"/>
                          </a:solidFill>
                          <a:effectLst/>
                          <a:latin typeface="Calibri" panose="020F0502020204030204" pitchFamily="34" charset="0"/>
                          <a:ea typeface="+mn-ea"/>
                          <a:cs typeface="+mn-cs"/>
                        </a:rPr>
                        <a:t>Identify and explain 2 possible reasons why some ministers want to privatise some businesses in the public sector. 	[6]</a:t>
                      </a:r>
                    </a:p>
                    <a:p>
                      <a:pPr marL="628650" lvl="0" indent="-342900">
                        <a:buFont typeface="+mj-lt"/>
                        <a:buAutoNum type="alphaLcParenR"/>
                      </a:pPr>
                      <a:r>
                        <a:rPr kumimoji="0" lang="en-GB" sz="2100" kern="1200" dirty="0" smtClean="0">
                          <a:solidFill>
                            <a:schemeClr val="tx1"/>
                          </a:solidFill>
                          <a:effectLst/>
                          <a:latin typeface="Calibri" panose="020F0502020204030204" pitchFamily="34" charset="0"/>
                          <a:ea typeface="+mn-ea"/>
                          <a:cs typeface="+mn-cs"/>
                        </a:rPr>
                        <a:t>Do you agree with the Government Minster’s view that: “The Public Sector always produces goods and services more efficiently than privately owned businesses?” Justify your answer.	[6]</a:t>
                      </a:r>
                    </a:p>
                  </a:txBody>
                  <a:tcPr/>
                </a:tc>
              </a:tr>
            </a:tbl>
          </a:graphicData>
        </a:graphic>
      </p:graphicFrame>
      <p:sp>
        <p:nvSpPr>
          <p:cNvPr id="7" name="TextBox 6">
            <a:hlinkClick r:id="rId3" action="ppaction://hlinkfile"/>
          </p:cNvPr>
          <p:cNvSpPr txBox="1"/>
          <p:nvPr/>
        </p:nvSpPr>
        <p:spPr>
          <a:xfrm>
            <a:off x="8370878" y="5981799"/>
            <a:ext cx="50405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85092292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1.2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4089568008"/>
              </p:ext>
            </p:extLst>
          </p:nvPr>
        </p:nvGraphicFramePr>
        <p:xfrm>
          <a:off x="6516216" y="1955740"/>
          <a:ext cx="2267942" cy="4656977"/>
        </p:xfrm>
        <a:graphic>
          <a:graphicData uri="http://schemas.openxmlformats.org/drawingml/2006/table">
            <a:tbl>
              <a:tblPr firstRow="1" firstCol="1" lastRow="1" lastCol="1" bandRow="1" bandCol="1">
                <a:tableStyleId>{2D5ABB26-0587-4C30-8999-92F81FD0307C}</a:tableStyleId>
              </a:tblPr>
              <a:tblGrid>
                <a:gridCol w="2267942"/>
              </a:tblGrid>
              <a:tr h="450737">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190874">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wants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 makes the products companies sell.</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else a boss wants from the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Why do similar companies sell more or less of the same products.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588224" y="1988840"/>
            <a:ext cx="2088231" cy="333375"/>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a:xfrm>
            <a:off x="323528" y="1124744"/>
            <a:ext cx="8496944" cy="830997"/>
          </a:xfrm>
          <a:prstGeom prst="rect">
            <a:avLst/>
          </a:prstGeom>
        </p:spPr>
        <p:txBody>
          <a:bodyPr wrap="square">
            <a:spAutoFit/>
          </a:bodyPr>
          <a:lstStyle/>
          <a:p>
            <a:r>
              <a:rPr lang="en-GB" sz="2400" dirty="0" smtClean="0"/>
              <a:t>Outlines below are the objectives for this section of the Unit. They should be revised as part of the exam preparation.</a:t>
            </a:r>
            <a:endParaRPr lang="en-GB" sz="2400" dirty="0" smtClean="0">
              <a:latin typeface="Calibri" pitchFamily="34" charset="0"/>
              <a:cs typeface="Calibri" pitchFamily="34" charset="0"/>
            </a:endParaRPr>
          </a:p>
        </p:txBody>
      </p:sp>
      <p:sp>
        <p:nvSpPr>
          <p:cNvPr id="8" name="Rectangle 7"/>
          <p:cNvSpPr/>
          <p:nvPr/>
        </p:nvSpPr>
        <p:spPr>
          <a:xfrm>
            <a:off x="323850" y="1988840"/>
            <a:ext cx="5976342" cy="4493538"/>
          </a:xfrm>
          <a:prstGeom prst="rect">
            <a:avLst/>
          </a:prstGeom>
        </p:spPr>
        <p:txBody>
          <a:bodyPr wrap="square">
            <a:spAutoFit/>
          </a:bodyPr>
          <a:lstStyle/>
          <a:p>
            <a:r>
              <a:rPr lang="en-GB" sz="2600" b="1" dirty="0"/>
              <a:t>1.2.1</a:t>
            </a:r>
            <a:r>
              <a:rPr lang="en-GB" sz="2600" dirty="0"/>
              <a:t> </a:t>
            </a:r>
            <a:r>
              <a:rPr lang="en-GB" sz="2600" dirty="0" smtClean="0"/>
              <a:t>- Business </a:t>
            </a:r>
            <a:r>
              <a:rPr lang="en-GB" sz="2600" dirty="0"/>
              <a:t>activity in terms of primary, secondary and tertiary sectors:</a:t>
            </a:r>
          </a:p>
          <a:p>
            <a:pPr marL="533400" indent="-266700">
              <a:buFont typeface="Arial" panose="020B0604020202020204" pitchFamily="34" charset="0"/>
              <a:buChar char="•"/>
            </a:pPr>
            <a:r>
              <a:rPr lang="en-GB" sz="2600" dirty="0" smtClean="0"/>
              <a:t>Basis </a:t>
            </a:r>
            <a:r>
              <a:rPr lang="en-GB" sz="2600" dirty="0"/>
              <a:t>of business classification, e.g. by using examples</a:t>
            </a:r>
          </a:p>
          <a:p>
            <a:pPr marL="533400" indent="-266700">
              <a:buFont typeface="Arial" panose="020B0604020202020204" pitchFamily="34" charset="0"/>
              <a:buChar char="•"/>
            </a:pPr>
            <a:r>
              <a:rPr lang="en-GB" sz="2600" dirty="0" smtClean="0"/>
              <a:t>Reasons </a:t>
            </a:r>
            <a:r>
              <a:rPr lang="en-GB" sz="2600" dirty="0"/>
              <a:t>for the changing importance of business </a:t>
            </a:r>
            <a:r>
              <a:rPr lang="en-GB" sz="2600" dirty="0" smtClean="0"/>
              <a:t>classification, e.g</a:t>
            </a:r>
            <a:r>
              <a:rPr lang="en-GB" sz="2600" dirty="0"/>
              <a:t>. in developed and developing economies</a:t>
            </a:r>
          </a:p>
          <a:p>
            <a:r>
              <a:rPr lang="en-GB" sz="2600" b="1" dirty="0"/>
              <a:t>1.2.2</a:t>
            </a:r>
            <a:r>
              <a:rPr lang="en-GB" sz="2600" dirty="0"/>
              <a:t> </a:t>
            </a:r>
            <a:r>
              <a:rPr lang="en-GB" sz="2600" dirty="0" smtClean="0"/>
              <a:t>- Classify </a:t>
            </a:r>
            <a:r>
              <a:rPr lang="en-GB" sz="2600" dirty="0"/>
              <a:t>business enterprises between private sector and </a:t>
            </a:r>
            <a:r>
              <a:rPr lang="en-GB" sz="2600" dirty="0" smtClean="0"/>
              <a:t>public sector </a:t>
            </a:r>
            <a:r>
              <a:rPr lang="en-GB" sz="2600" dirty="0"/>
              <a:t>in a mixed economy</a:t>
            </a:r>
            <a:endParaRPr lang="en-GB" sz="2600" dirty="0" smtClean="0">
              <a:latin typeface="Calibri" pitchFamily="34" charset="0"/>
              <a:cs typeface="Calibri" pitchFamily="34" charset="0"/>
            </a:endParaRP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1.2 – Glossary</a:t>
            </a:r>
            <a:endParaRPr lang="en-GB" sz="4000" b="1" dirty="0" smtClean="0"/>
          </a:p>
        </p:txBody>
      </p:sp>
      <p:sp>
        <p:nvSpPr>
          <p:cNvPr id="34" name="Rectangle 33"/>
          <p:cNvSpPr/>
          <p:nvPr/>
        </p:nvSpPr>
        <p:spPr>
          <a:xfrm>
            <a:off x="323528" y="1124744"/>
            <a:ext cx="8496944" cy="830997"/>
          </a:xfrm>
          <a:prstGeom prst="rect">
            <a:avLst/>
          </a:prstGeom>
        </p:spPr>
        <p:txBody>
          <a:bodyPr wrap="square">
            <a:spAutoFit/>
          </a:bodyPr>
          <a:lstStyle/>
          <a:p>
            <a:r>
              <a:rPr lang="en-GB" sz="2400" dirty="0" smtClean="0"/>
              <a:t>These are the technical terms you will need to know for the exam. Add them to your own Glossary.</a:t>
            </a:r>
            <a:endParaRPr lang="en-GB" sz="2400" dirty="0" smtClean="0">
              <a:latin typeface="Calibri" pitchFamily="34" charset="0"/>
              <a:cs typeface="Calibri" pitchFamily="34" charset="0"/>
            </a:endParaRPr>
          </a:p>
        </p:txBody>
      </p:sp>
      <p:sp>
        <p:nvSpPr>
          <p:cNvPr id="8" name="Rectangle 7"/>
          <p:cNvSpPr/>
          <p:nvPr/>
        </p:nvSpPr>
        <p:spPr>
          <a:xfrm>
            <a:off x="323850" y="1938312"/>
            <a:ext cx="8496622" cy="4693593"/>
          </a:xfrm>
          <a:prstGeom prst="rect">
            <a:avLst/>
          </a:prstGeom>
        </p:spPr>
        <p:txBody>
          <a:bodyPr wrap="square">
            <a:spAutoFit/>
          </a:bodyPr>
          <a:lstStyle/>
          <a:p>
            <a:pPr marL="0" indent="0">
              <a:buNone/>
            </a:pPr>
            <a:r>
              <a:rPr lang="en-US" sz="2300" b="1" dirty="0"/>
              <a:t>The </a:t>
            </a:r>
            <a:r>
              <a:rPr lang="en-US" sz="2300" b="1" dirty="0" smtClean="0"/>
              <a:t>Primary Sector </a:t>
            </a:r>
            <a:r>
              <a:rPr lang="en-US" sz="2300" b="1" dirty="0"/>
              <a:t>- </a:t>
            </a:r>
            <a:r>
              <a:rPr lang="en-US" sz="2300" dirty="0"/>
              <a:t> The section of industry that </a:t>
            </a:r>
            <a:r>
              <a:rPr lang="en-US" sz="2300" dirty="0" smtClean="0"/>
              <a:t>resources goods e.g. Mining, Drilling.</a:t>
            </a:r>
          </a:p>
          <a:p>
            <a:pPr marL="0" indent="0">
              <a:buNone/>
            </a:pPr>
            <a:r>
              <a:rPr lang="en-US" sz="2300" b="1" dirty="0" smtClean="0"/>
              <a:t>The Secondary Sector </a:t>
            </a:r>
            <a:r>
              <a:rPr lang="en-US" sz="2300" b="1" dirty="0"/>
              <a:t>- </a:t>
            </a:r>
            <a:r>
              <a:rPr lang="en-US" sz="2300" dirty="0"/>
              <a:t> The section of industry that </a:t>
            </a:r>
            <a:r>
              <a:rPr lang="en-US" sz="2300" dirty="0" smtClean="0"/>
              <a:t>that manufactures goods using the raw materials provided by the primary sector.</a:t>
            </a:r>
            <a:endParaRPr lang="en-US" sz="2300" b="1" dirty="0" smtClean="0"/>
          </a:p>
          <a:p>
            <a:pPr marL="0" indent="0">
              <a:buNone/>
            </a:pPr>
            <a:r>
              <a:rPr lang="en-US" sz="2300" b="1" dirty="0" smtClean="0"/>
              <a:t>The Tertiary Sector - </a:t>
            </a:r>
            <a:r>
              <a:rPr lang="en-US" sz="2300" dirty="0" smtClean="0"/>
              <a:t> The section of industry that provides services to consumers and other sectors of industry.</a:t>
            </a:r>
            <a:endParaRPr lang="en-US" sz="2300" b="1" dirty="0" smtClean="0"/>
          </a:p>
          <a:p>
            <a:pPr marL="0" indent="0">
              <a:buNone/>
            </a:pPr>
            <a:r>
              <a:rPr lang="en-US" sz="2300" b="1" dirty="0" smtClean="0"/>
              <a:t>De-</a:t>
            </a:r>
            <a:r>
              <a:rPr lang="en-US" sz="2300" b="1" dirty="0" err="1" smtClean="0"/>
              <a:t>Industrialisation</a:t>
            </a:r>
            <a:r>
              <a:rPr lang="en-US" sz="2300" b="1" dirty="0" smtClean="0"/>
              <a:t> </a:t>
            </a:r>
            <a:r>
              <a:rPr lang="en-US" sz="2300" dirty="0" smtClean="0"/>
              <a:t>– Occurs when there is a decline in the importance of the secondary, manufacturing, sector of industry in a country.</a:t>
            </a:r>
          </a:p>
          <a:p>
            <a:pPr marL="0" indent="0">
              <a:buNone/>
            </a:pPr>
            <a:r>
              <a:rPr lang="en-US" sz="2300" b="1" dirty="0" smtClean="0"/>
              <a:t>A Mixed Economy </a:t>
            </a:r>
            <a:r>
              <a:rPr lang="en-US" sz="2300" dirty="0" smtClean="0"/>
              <a:t>– Has both a private and public (state) sector.</a:t>
            </a:r>
          </a:p>
          <a:p>
            <a:pPr marL="0" indent="0">
              <a:buNone/>
            </a:pPr>
            <a:r>
              <a:rPr lang="en-US" sz="2300" b="1" dirty="0" smtClean="0"/>
              <a:t>Capital</a:t>
            </a:r>
            <a:r>
              <a:rPr lang="en-US" sz="2300" dirty="0" smtClean="0"/>
              <a:t> – The money invested in a business by the owners.</a:t>
            </a:r>
            <a:endParaRPr lang="en-US" sz="2300" dirty="0"/>
          </a:p>
        </p:txBody>
      </p:sp>
    </p:spTree>
    <p:extLst>
      <p:ext uri="{BB962C8B-B14F-4D97-AF65-F5344CB8AC3E}">
        <p14:creationId xmlns:p14="http://schemas.microsoft.com/office/powerpoint/2010/main" val="143116285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1.2.1 – </a:t>
            </a:r>
            <a:r>
              <a:rPr lang="en-GB" sz="3600" dirty="0"/>
              <a:t>Basis of business classification</a:t>
            </a:r>
            <a:endParaRPr lang="en-GB" sz="36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765163296"/>
              </p:ext>
            </p:extLst>
          </p:nvPr>
        </p:nvGraphicFramePr>
        <p:xfrm>
          <a:off x="6840562" y="1124744"/>
          <a:ext cx="1979910" cy="4531353"/>
        </p:xfrm>
        <a:graphic>
          <a:graphicData uri="http://schemas.openxmlformats.org/drawingml/2006/table">
            <a:tbl>
              <a:tblPr firstRow="1" firstCol="1" lastRow="1" lastCol="1" bandRow="1" bandCol="1">
                <a:tableStyleId>{2D5ABB26-0587-4C30-8999-92F81FD0307C}</a:tableStyleId>
              </a:tblPr>
              <a:tblGrid>
                <a:gridCol w="1979910"/>
              </a:tblGrid>
              <a:tr h="401313">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55912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84578" y="1151409"/>
            <a:ext cx="1728192"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24744"/>
            <a:ext cx="6409010" cy="4862870"/>
          </a:xfrm>
          <a:prstGeom prst="rect">
            <a:avLst/>
          </a:prstGeom>
        </p:spPr>
        <p:txBody>
          <a:bodyPr wrap="square">
            <a:spAutoFit/>
          </a:bodyPr>
          <a:lstStyle/>
          <a:p>
            <a:pPr marL="342900" indent="-342900">
              <a:spcAft>
                <a:spcPts val="600"/>
              </a:spcAft>
              <a:buClr>
                <a:srgbClr val="00B050"/>
              </a:buClr>
              <a:buFont typeface="Wingdings 3" panose="05040102010807070707" pitchFamily="18" charset="2"/>
              <a:buChar char=""/>
            </a:pPr>
            <a:r>
              <a:rPr lang="en-GB" sz="1960" dirty="0" smtClean="0"/>
              <a:t>All businesses whether they are product based or service based are categorised into sectors consisting of Primary, Secondary or Tertiary. Even wholly online companies fall into these categories.</a:t>
            </a:r>
          </a:p>
          <a:p>
            <a:pPr marL="342900" indent="-342900">
              <a:spcAft>
                <a:spcPts val="600"/>
              </a:spcAft>
              <a:buClr>
                <a:srgbClr val="00B050"/>
              </a:buClr>
              <a:buFont typeface="Wingdings 3" panose="05040102010807070707" pitchFamily="18" charset="2"/>
              <a:buChar char=""/>
            </a:pPr>
            <a:r>
              <a:rPr lang="en-GB" sz="1960" dirty="0"/>
              <a:t>Whether a company is profit or non-profit, Public Limited or Privately owned, Charity or Supplier, it will belong to one of three Business sectors, it either sources goods or a service (Primary), prepares goods or a service (Secondary) , or sells goods or service (Tertiary). </a:t>
            </a:r>
          </a:p>
          <a:p>
            <a:pPr marL="342900" indent="-342900">
              <a:spcAft>
                <a:spcPts val="600"/>
              </a:spcAft>
              <a:buClr>
                <a:srgbClr val="00B050"/>
              </a:buClr>
              <a:buFont typeface="Wingdings 3" panose="05040102010807070707" pitchFamily="18" charset="2"/>
              <a:buChar char=""/>
            </a:pPr>
            <a:r>
              <a:rPr lang="en-GB" sz="1960" dirty="0"/>
              <a:t>It is possible to be a member of all three categories like Shell, or two like Nike but there are political, social, ethical and commercial implications in all three sectors that need to be addressed by businesses that make them different</a:t>
            </a:r>
            <a:r>
              <a:rPr lang="en-GB" sz="1960" dirty="0" smtClean="0"/>
              <a:t>.</a:t>
            </a:r>
            <a:endParaRPr lang="en-GB" sz="1960" dirty="0"/>
          </a:p>
        </p:txBody>
      </p:sp>
      <p:grpSp>
        <p:nvGrpSpPr>
          <p:cNvPr id="7" name="Group 6"/>
          <p:cNvGrpSpPr/>
          <p:nvPr/>
        </p:nvGrpSpPr>
        <p:grpSpPr>
          <a:xfrm>
            <a:off x="467544" y="5949280"/>
            <a:ext cx="8352928" cy="576064"/>
            <a:chOff x="323528" y="1052736"/>
            <a:chExt cx="7920880" cy="576064"/>
          </a:xfrm>
        </p:grpSpPr>
        <p:pic>
          <p:nvPicPr>
            <p:cNvPr id="9" name="Picture 2">
              <a:hlinkClick r:id="" action="ppaction://noaction"/>
            </p:cNvPr>
            <p:cNvPicPr>
              <a:picLocks noChangeAspect="1" noChangeArrowheads="1"/>
            </p:cNvPicPr>
            <p:nvPr/>
          </p:nvPicPr>
          <p:blipFill>
            <a:blip r:embed="rId5" cstate="print"/>
            <a:srcRect l="25979" t="65129" r="41463" b="27626"/>
            <a:stretch>
              <a:fillRect/>
            </a:stretch>
          </p:blipFill>
          <p:spPr bwMode="auto">
            <a:xfrm>
              <a:off x="2699792" y="1052736"/>
              <a:ext cx="2592288" cy="576064"/>
            </a:xfrm>
            <a:prstGeom prst="rect">
              <a:avLst/>
            </a:prstGeom>
            <a:noFill/>
            <a:ln w="9525">
              <a:noFill/>
              <a:miter lim="800000"/>
              <a:headEnd/>
              <a:tailEnd/>
            </a:ln>
            <a:effectLst/>
          </p:spPr>
        </p:pic>
        <p:pic>
          <p:nvPicPr>
            <p:cNvPr id="10" name="Picture 2">
              <a:hlinkClick r:id="" action="ppaction://noaction"/>
            </p:cNvPr>
            <p:cNvPicPr>
              <a:picLocks noChangeAspect="1" noChangeArrowheads="1"/>
            </p:cNvPicPr>
            <p:nvPr/>
          </p:nvPicPr>
          <p:blipFill>
            <a:blip r:embed="rId5" cstate="print"/>
            <a:srcRect l="28692" t="79619" r="44176" b="13136"/>
            <a:stretch>
              <a:fillRect/>
            </a:stretch>
          </p:blipFill>
          <p:spPr bwMode="auto">
            <a:xfrm>
              <a:off x="6084168" y="1052736"/>
              <a:ext cx="2160240" cy="576064"/>
            </a:xfrm>
            <a:prstGeom prst="rect">
              <a:avLst/>
            </a:prstGeom>
            <a:noFill/>
            <a:ln w="9525">
              <a:noFill/>
              <a:miter lim="800000"/>
              <a:headEnd/>
              <a:tailEnd/>
            </a:ln>
            <a:effectLst/>
          </p:spPr>
        </p:pic>
        <p:pic>
          <p:nvPicPr>
            <p:cNvPr id="11" name="Picture 2">
              <a:hlinkClick r:id="" action="ppaction://noaction"/>
            </p:cNvPr>
            <p:cNvPicPr>
              <a:picLocks noChangeAspect="1" noChangeArrowheads="1"/>
            </p:cNvPicPr>
            <p:nvPr/>
          </p:nvPicPr>
          <p:blipFill>
            <a:blip r:embed="rId5" cstate="print"/>
            <a:srcRect l="32756" t="50639" r="47348" b="42116"/>
            <a:stretch>
              <a:fillRect/>
            </a:stretch>
          </p:blipFill>
          <p:spPr bwMode="auto">
            <a:xfrm>
              <a:off x="323528" y="1052736"/>
              <a:ext cx="1584176" cy="576064"/>
            </a:xfrm>
            <a:prstGeom prst="rect">
              <a:avLst/>
            </a:prstGeom>
            <a:noFill/>
            <a:ln w="9525">
              <a:noFill/>
              <a:miter lim="800000"/>
              <a:headEnd/>
              <a:tailEnd/>
            </a:ln>
            <a:effectLst/>
          </p:spPr>
        </p:pic>
        <p:sp>
          <p:nvSpPr>
            <p:cNvPr id="12" name="Right Arrow 11"/>
            <p:cNvSpPr/>
            <p:nvPr/>
          </p:nvSpPr>
          <p:spPr>
            <a:xfrm>
              <a:off x="5292080" y="1124744"/>
              <a:ext cx="792088"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ight Arrow 12"/>
            <p:cNvSpPr/>
            <p:nvPr/>
          </p:nvSpPr>
          <p:spPr>
            <a:xfrm>
              <a:off x="1907704" y="1124744"/>
              <a:ext cx="792088"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8" y="1124744"/>
            <a:ext cx="5688632" cy="5327873"/>
          </a:xfrm>
        </p:spPr>
        <p:txBody>
          <a:bodyPr>
            <a:noAutofit/>
          </a:bodyPr>
          <a:lstStyle/>
          <a:p>
            <a:pPr marL="285750" indent="-285750"/>
            <a:r>
              <a:rPr lang="en-GB" sz="1700" dirty="0" smtClean="0">
                <a:latin typeface="Arial" panose="020B0604020202020204" pitchFamily="34" charset="0"/>
                <a:cs typeface="Arial" panose="020B0604020202020204" pitchFamily="34" charset="0"/>
              </a:rPr>
              <a:t>Businesses can also be split into </a:t>
            </a:r>
            <a:r>
              <a:rPr lang="en-GB" sz="1700" b="1" dirty="0" smtClean="0">
                <a:latin typeface="Arial" panose="020B0604020202020204" pitchFamily="34" charset="0"/>
                <a:cs typeface="Arial" panose="020B0604020202020204" pitchFamily="34" charset="0"/>
              </a:rPr>
              <a:t>different sectors</a:t>
            </a:r>
            <a:r>
              <a:rPr lang="en-GB" sz="1700" dirty="0" smtClean="0">
                <a:latin typeface="Arial" panose="020B0604020202020204" pitchFamily="34" charset="0"/>
                <a:cs typeface="Arial" panose="020B0604020202020204" pitchFamily="34" charset="0"/>
              </a:rPr>
              <a:t> namely:</a:t>
            </a:r>
          </a:p>
          <a:p>
            <a:pPr marL="285750" indent="-285750"/>
            <a:r>
              <a:rPr lang="en-GB" sz="1700" b="1" dirty="0" smtClean="0">
                <a:latin typeface="Arial" panose="020B0604020202020204" pitchFamily="34" charset="0"/>
                <a:cs typeface="Arial" panose="020B0604020202020204" pitchFamily="34" charset="0"/>
              </a:rPr>
              <a:t>PRIMARY – </a:t>
            </a:r>
            <a:r>
              <a:rPr lang="en-GB" sz="1700" dirty="0" smtClean="0">
                <a:latin typeface="Arial" panose="020B0604020202020204" pitchFamily="34" charset="0"/>
                <a:cs typeface="Arial" panose="020B0604020202020204" pitchFamily="34" charset="0"/>
              </a:rPr>
              <a:t>the </a:t>
            </a:r>
            <a:r>
              <a:rPr lang="en-GB" sz="1700" b="1" dirty="0" smtClean="0">
                <a:latin typeface="Arial" panose="020B0604020202020204" pitchFamily="34" charset="0"/>
                <a:cs typeface="Arial" panose="020B0604020202020204" pitchFamily="34" charset="0"/>
              </a:rPr>
              <a:t>Resourcing of raw materials</a:t>
            </a:r>
            <a:r>
              <a:rPr lang="en-GB" sz="1700" dirty="0" smtClean="0">
                <a:latin typeface="Arial" panose="020B0604020202020204" pitchFamily="34" charset="0"/>
                <a:cs typeface="Arial" panose="020B0604020202020204" pitchFamily="34" charset="0"/>
              </a:rPr>
              <a:t> such as drilling, logging and mining, termed natural resources.</a:t>
            </a:r>
            <a:endParaRPr lang="en-GB" sz="1700" b="1" dirty="0" smtClean="0">
              <a:latin typeface="Arial" panose="020B0604020202020204" pitchFamily="34" charset="0"/>
              <a:cs typeface="Arial" panose="020B0604020202020204" pitchFamily="34" charset="0"/>
            </a:endParaRPr>
          </a:p>
          <a:p>
            <a:pPr marL="285750" indent="-285750"/>
            <a:r>
              <a:rPr lang="en-GB" sz="1700" b="1" dirty="0" smtClean="0">
                <a:latin typeface="Arial" panose="020B0604020202020204" pitchFamily="34" charset="0"/>
                <a:cs typeface="Arial" panose="020B0604020202020204" pitchFamily="34" charset="0"/>
              </a:rPr>
              <a:t>SECONDARY </a:t>
            </a:r>
            <a:r>
              <a:rPr lang="en-GB" sz="1700" dirty="0" smtClean="0">
                <a:latin typeface="Arial" panose="020B0604020202020204" pitchFamily="34" charset="0"/>
                <a:cs typeface="Arial" panose="020B0604020202020204" pitchFamily="34" charset="0"/>
              </a:rPr>
              <a:t>– the </a:t>
            </a:r>
            <a:r>
              <a:rPr lang="en-GB" sz="1700" b="1" dirty="0" smtClean="0">
                <a:latin typeface="Arial" panose="020B0604020202020204" pitchFamily="34" charset="0"/>
                <a:cs typeface="Arial" panose="020B0604020202020204" pitchFamily="34" charset="0"/>
              </a:rPr>
              <a:t>production/manufacturing</a:t>
            </a:r>
            <a:r>
              <a:rPr lang="en-GB" sz="1700" dirty="0" smtClean="0">
                <a:latin typeface="Arial" panose="020B0604020202020204" pitchFamily="34" charset="0"/>
                <a:cs typeface="Arial" panose="020B0604020202020204" pitchFamily="34" charset="0"/>
              </a:rPr>
              <a:t> raw materials into useful products, such as Dairy Crest or Barratts, the house builders</a:t>
            </a:r>
          </a:p>
          <a:p>
            <a:pPr marL="285750" indent="-285750"/>
            <a:r>
              <a:rPr lang="en-GB" sz="1700" b="1" dirty="0" smtClean="0">
                <a:latin typeface="Arial" panose="020B0604020202020204" pitchFamily="34" charset="0"/>
                <a:cs typeface="Arial" panose="020B0604020202020204" pitchFamily="34" charset="0"/>
              </a:rPr>
              <a:t>TERTIARY </a:t>
            </a:r>
            <a:r>
              <a:rPr lang="en-GB" sz="1700" dirty="0" smtClean="0">
                <a:latin typeface="Arial" panose="020B0604020202020204" pitchFamily="34" charset="0"/>
                <a:cs typeface="Arial" panose="020B0604020202020204" pitchFamily="34" charset="0"/>
              </a:rPr>
              <a:t>– service provider that </a:t>
            </a:r>
            <a:r>
              <a:rPr lang="en-GB" sz="1700" b="1" i="1" dirty="0" smtClean="0">
                <a:latin typeface="Arial" panose="020B0604020202020204" pitchFamily="34" charset="0"/>
                <a:cs typeface="Arial" panose="020B0604020202020204" pitchFamily="34" charset="0"/>
              </a:rPr>
              <a:t>compliment and support</a:t>
            </a:r>
            <a:r>
              <a:rPr lang="en-GB" sz="1700" dirty="0" smtClean="0">
                <a:latin typeface="Arial" panose="020B0604020202020204" pitchFamily="34" charset="0"/>
                <a:cs typeface="Arial" panose="020B0604020202020204" pitchFamily="34" charset="0"/>
              </a:rPr>
              <a:t> the </a:t>
            </a:r>
            <a:r>
              <a:rPr lang="en-GB" sz="1700" b="1" dirty="0" smtClean="0">
                <a:latin typeface="Arial" panose="020B0604020202020204" pitchFamily="34" charset="0"/>
                <a:cs typeface="Arial" panose="020B0604020202020204" pitchFamily="34" charset="0"/>
              </a:rPr>
              <a:t>production/distribution </a:t>
            </a:r>
            <a:r>
              <a:rPr lang="en-GB" sz="1700" dirty="0" smtClean="0">
                <a:latin typeface="Arial" panose="020B0604020202020204" pitchFamily="34" charset="0"/>
                <a:cs typeface="Arial" panose="020B0604020202020204" pitchFamily="34" charset="0"/>
              </a:rPr>
              <a:t>of useful products, such as retailers and banks</a:t>
            </a:r>
          </a:p>
          <a:p>
            <a:pPr marL="285750" indent="-285750"/>
            <a:r>
              <a:rPr lang="en-GB" sz="1700" dirty="0" smtClean="0">
                <a:latin typeface="Arial" panose="020B0604020202020204" pitchFamily="34" charset="0"/>
                <a:cs typeface="Arial" panose="020B0604020202020204" pitchFamily="34" charset="0"/>
              </a:rPr>
              <a:t>The names of the sectors show that they are linked as a sequence – often referred to as the </a:t>
            </a:r>
            <a:r>
              <a:rPr lang="en-GB" sz="1700" b="1" dirty="0" smtClean="0">
                <a:latin typeface="Arial" panose="020B0604020202020204" pitchFamily="34" charset="0"/>
                <a:cs typeface="Arial" panose="020B0604020202020204" pitchFamily="34" charset="0"/>
              </a:rPr>
              <a:t>chain of production. </a:t>
            </a:r>
            <a:r>
              <a:rPr lang="en-GB" sz="1700" dirty="0" smtClean="0">
                <a:latin typeface="Arial" panose="020B0604020202020204" pitchFamily="34" charset="0"/>
                <a:cs typeface="Arial" panose="020B0604020202020204" pitchFamily="34" charset="0"/>
              </a:rPr>
              <a:t>Primary is the first stage, secondary is the second and tertiary is the third. You can see how this works on the illustration below.</a:t>
            </a:r>
          </a:p>
          <a:p>
            <a:pPr marL="285750" indent="-285750"/>
            <a:r>
              <a:rPr lang="en-GB" sz="1700" dirty="0" smtClean="0">
                <a:latin typeface="Arial" panose="020B0604020202020204" pitchFamily="34" charset="0"/>
                <a:cs typeface="Arial" panose="020B0604020202020204" pitchFamily="34" charset="0"/>
              </a:rPr>
              <a:t>Some businesses might fall into 2 or more sectors – organisations that deal with diamond and oil (petrol/diesel)</a:t>
            </a:r>
          </a:p>
        </p:txBody>
      </p:sp>
      <p:pic>
        <p:nvPicPr>
          <p:cNvPr id="1026" name="Picture 2"/>
          <p:cNvPicPr>
            <a:picLocks noChangeAspect="1" noChangeArrowheads="1"/>
          </p:cNvPicPr>
          <p:nvPr/>
        </p:nvPicPr>
        <p:blipFill>
          <a:blip r:embed="rId3" cstate="print"/>
          <a:srcRect l="24170" t="48828" r="39941" b="6250"/>
          <a:stretch>
            <a:fillRect/>
          </a:stretch>
        </p:blipFill>
        <p:spPr bwMode="auto">
          <a:xfrm>
            <a:off x="6012160" y="2132856"/>
            <a:ext cx="2808312" cy="3571900"/>
          </a:xfrm>
          <a:prstGeom prst="rect">
            <a:avLst/>
          </a:prstGeom>
          <a:noFill/>
          <a:ln w="9525">
            <a:noFill/>
            <a:miter lim="800000"/>
            <a:headEnd/>
            <a:tailEnd/>
          </a:ln>
          <a:effectLst/>
        </p:spPr>
      </p:pic>
      <p:sp>
        <p:nvSpPr>
          <p:cNvPr id="21" name="Title 1"/>
          <p:cNvSpPr txBox="1">
            <a:spLocks/>
          </p:cNvSpPr>
          <p:nvPr/>
        </p:nvSpPr>
        <p:spPr>
          <a:xfrm>
            <a:off x="35496" y="44624"/>
            <a:ext cx="7560840" cy="452569"/>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700" dirty="0">
                <a:latin typeface="Calibri" pitchFamily="34" charset="0"/>
                <a:cs typeface="Calibri" pitchFamily="34" charset="0"/>
              </a:rPr>
              <a:t>1.2.1 – Basis of business classification</a:t>
            </a:r>
            <a:endParaRPr lang="en-ZA" sz="3700" dirty="0">
              <a:latin typeface="Calibri" pitchFamily="34" charset="0"/>
              <a:cs typeface="Calibri" pitchFamily="34" charset="0"/>
            </a:endParaRPr>
          </a:p>
        </p:txBody>
      </p:sp>
    </p:spTree>
    <p:extLst>
      <p:ext uri="{BB962C8B-B14F-4D97-AF65-F5344CB8AC3E}">
        <p14:creationId xmlns:p14="http://schemas.microsoft.com/office/powerpoint/2010/main" val="211792249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7" y="1124744"/>
            <a:ext cx="6568753" cy="4896396"/>
          </a:xfrm>
        </p:spPr>
        <p:txBody>
          <a:bodyPr>
            <a:noAutofit/>
          </a:bodyPr>
          <a:lstStyle/>
          <a:p>
            <a:pPr marL="173038" indent="-157163">
              <a:buClr>
                <a:srgbClr val="00B050"/>
              </a:buClr>
            </a:pPr>
            <a:r>
              <a:rPr lang="en-GB" sz="1600" b="1" dirty="0" smtClean="0">
                <a:latin typeface="Arial" panose="020B0604020202020204" pitchFamily="34" charset="0"/>
                <a:cs typeface="Arial" panose="020B0604020202020204" pitchFamily="34" charset="0"/>
              </a:rPr>
              <a:t>Primary</a:t>
            </a:r>
            <a:r>
              <a:rPr lang="en-GB" sz="1600" dirty="0" smtClean="0">
                <a:latin typeface="Arial" panose="020B0604020202020204" pitchFamily="34" charset="0"/>
                <a:cs typeface="Arial" panose="020B0604020202020204" pitchFamily="34" charset="0"/>
              </a:rPr>
              <a:t>– </a:t>
            </a:r>
            <a:r>
              <a:rPr lang="en-GB" sz="1600" dirty="0">
                <a:latin typeface="Arial" panose="020B0604020202020204" pitchFamily="34" charset="0"/>
                <a:cs typeface="Arial" panose="020B0604020202020204" pitchFamily="34" charset="0"/>
              </a:rPr>
              <a:t>the </a:t>
            </a:r>
            <a:r>
              <a:rPr lang="en-GB" sz="1600" b="1" dirty="0">
                <a:latin typeface="Arial" panose="020B0604020202020204" pitchFamily="34" charset="0"/>
                <a:cs typeface="Arial" panose="020B0604020202020204" pitchFamily="34" charset="0"/>
              </a:rPr>
              <a:t>collection/acquiring </a:t>
            </a:r>
            <a:r>
              <a:rPr lang="en-GB" sz="1600" dirty="0">
                <a:latin typeface="Arial" panose="020B0604020202020204" pitchFamily="34" charset="0"/>
                <a:cs typeface="Arial" panose="020B0604020202020204" pitchFamily="34" charset="0"/>
              </a:rPr>
              <a:t>of raw materials, such as farming and </a:t>
            </a:r>
            <a:r>
              <a:rPr lang="en-GB" sz="1600" dirty="0" smtClean="0">
                <a:latin typeface="Arial" panose="020B0604020202020204" pitchFamily="34" charset="0"/>
                <a:cs typeface="Arial" panose="020B0604020202020204" pitchFamily="34" charset="0"/>
              </a:rPr>
              <a:t>mining. The </a:t>
            </a:r>
            <a:r>
              <a:rPr lang="en-GB" sz="1600" b="1" dirty="0" smtClean="0">
                <a:latin typeface="Arial" panose="020B0604020202020204" pitchFamily="34" charset="0"/>
                <a:cs typeface="Arial" panose="020B0604020202020204" pitchFamily="34" charset="0"/>
              </a:rPr>
              <a:t>primary sector </a:t>
            </a:r>
            <a:r>
              <a:rPr lang="en-GB" sz="1600" dirty="0" smtClean="0">
                <a:latin typeface="Arial" panose="020B0604020202020204" pitchFamily="34" charset="0"/>
                <a:cs typeface="Arial" panose="020B0604020202020204" pitchFamily="34" charset="0"/>
              </a:rPr>
              <a:t>includes all those businesses which produce or obtain raw materials or natural products from the land or the sea. There are </a:t>
            </a:r>
            <a:r>
              <a:rPr lang="en-GB" sz="1600" b="1" dirty="0" smtClean="0">
                <a:latin typeface="Arial" panose="020B0604020202020204" pitchFamily="34" charset="0"/>
                <a:cs typeface="Arial" panose="020B0604020202020204" pitchFamily="34" charset="0"/>
              </a:rPr>
              <a:t>four main categories </a:t>
            </a:r>
            <a:r>
              <a:rPr lang="en-GB" sz="1600" dirty="0" smtClean="0">
                <a:latin typeface="Arial" panose="020B0604020202020204" pitchFamily="34" charset="0"/>
                <a:cs typeface="Arial" panose="020B0604020202020204" pitchFamily="34" charset="0"/>
              </a:rPr>
              <a:t>in this sector.</a:t>
            </a:r>
          </a:p>
          <a:p>
            <a:pPr marL="173038" indent="-157163">
              <a:buClr>
                <a:srgbClr val="00B050"/>
              </a:buClr>
            </a:pPr>
            <a:r>
              <a:rPr lang="en-GB" sz="1600" b="1" dirty="0" smtClean="0">
                <a:latin typeface="Arial" panose="020B0604020202020204" pitchFamily="34" charset="0"/>
                <a:cs typeface="Arial" panose="020B0604020202020204" pitchFamily="34" charset="0"/>
              </a:rPr>
              <a:t>Agriculture, Hunting and Forestry</a:t>
            </a:r>
            <a:r>
              <a:rPr lang="en-GB" sz="1600" dirty="0" smtClean="0">
                <a:latin typeface="Arial" panose="020B0604020202020204" pitchFamily="34" charset="0"/>
                <a:cs typeface="Arial" panose="020B0604020202020204" pitchFamily="34" charset="0"/>
              </a:rPr>
              <a:t> - This category covers the production of crops, such as vegetables and cereals and animal farming as well as landscape gardening and horticultural businesses.</a:t>
            </a:r>
          </a:p>
          <a:p>
            <a:pPr marL="173038" indent="-157163">
              <a:buClr>
                <a:srgbClr val="00B050"/>
              </a:buClr>
            </a:pPr>
            <a:r>
              <a:rPr lang="en-GB" sz="1600" b="1" dirty="0" smtClean="0">
                <a:latin typeface="Arial" panose="020B0604020202020204" pitchFamily="34" charset="0"/>
                <a:cs typeface="Arial" panose="020B0604020202020204" pitchFamily="34" charset="0"/>
              </a:rPr>
              <a:t>Forestry and Logging </a:t>
            </a:r>
            <a:r>
              <a:rPr lang="en-GB" sz="1600" dirty="0" smtClean="0">
                <a:latin typeface="Arial" panose="020B0604020202020204" pitchFamily="34" charset="0"/>
                <a:cs typeface="Arial" panose="020B0604020202020204" pitchFamily="34" charset="0"/>
              </a:rPr>
              <a:t>- This category includes all businesses involved with planting, conserving and felling timber as well as Christmas tree growers such as Festive Forestry at www.festiveforestry.co.uk. Although the overall woodland area and the amount of softwood grown in Britain has increased in the past ten years, Britain does not grow enough to meet its needs and imports wood from abroad.</a:t>
            </a:r>
          </a:p>
          <a:p>
            <a:pPr marL="173038" indent="-157163">
              <a:buClr>
                <a:srgbClr val="00B050"/>
              </a:buClr>
            </a:pPr>
            <a:r>
              <a:rPr lang="en-GB" sz="1600" b="1" dirty="0" smtClean="0">
                <a:latin typeface="Arial" panose="020B0604020202020204" pitchFamily="34" charset="0"/>
                <a:cs typeface="Arial" panose="020B0604020202020204" pitchFamily="34" charset="0"/>
              </a:rPr>
              <a:t>Fishing</a:t>
            </a:r>
            <a:r>
              <a:rPr lang="en-GB" sz="1600" dirty="0" smtClean="0">
                <a:latin typeface="Arial" panose="020B0604020202020204" pitchFamily="34" charset="0"/>
                <a:cs typeface="Arial" panose="020B0604020202020204" pitchFamily="34" charset="0"/>
              </a:rPr>
              <a:t> - This group includes fishing fleets as well as fish farms, such as trout hatcheries, salmon farms and freshwater mussel growers.</a:t>
            </a:r>
          </a:p>
          <a:p>
            <a:pPr marL="173038" indent="-157163">
              <a:buClr>
                <a:srgbClr val="00B050"/>
              </a:buClr>
            </a:pPr>
            <a:r>
              <a:rPr lang="en-GB" sz="1600" b="1" dirty="0" smtClean="0">
                <a:latin typeface="Arial" panose="020B0604020202020204" pitchFamily="34" charset="0"/>
                <a:cs typeface="Arial" panose="020B0604020202020204" pitchFamily="34" charset="0"/>
              </a:rPr>
              <a:t>Mining and Quarrying </a:t>
            </a:r>
            <a:r>
              <a:rPr lang="en-GB" sz="1600" dirty="0" smtClean="0">
                <a:latin typeface="Arial" panose="020B0604020202020204" pitchFamily="34" charset="0"/>
                <a:cs typeface="Arial" panose="020B0604020202020204" pitchFamily="34" charset="0"/>
              </a:rPr>
              <a:t>- This group includes coal mines, oil and natural gas extraction, quarrying of all types of stone, slate, gravel, sand and clay and salt production.</a:t>
            </a:r>
          </a:p>
        </p:txBody>
      </p:sp>
      <p:sp>
        <p:nvSpPr>
          <p:cNvPr id="5" name="Title 1"/>
          <p:cNvSpPr>
            <a:spLocks noGrp="1"/>
          </p:cNvSpPr>
          <p:nvPr>
            <p:ph type="title"/>
          </p:nvPr>
        </p:nvSpPr>
        <p:spPr>
          <a:xfrm>
            <a:off x="107504" y="44624"/>
            <a:ext cx="7776864" cy="625434"/>
          </a:xfrm>
        </p:spPr>
        <p:txBody>
          <a:bodyPr>
            <a:noAutofit/>
          </a:bodyPr>
          <a:lstStyle/>
          <a:p>
            <a:r>
              <a:rPr lang="en-GB" sz="3000" dirty="0"/>
              <a:t>1.2.1 – Basis of business classification - Primary</a:t>
            </a:r>
            <a:endParaRPr lang="en-ZA" sz="3000" dirty="0">
              <a:ea typeface="Calibri"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011499320"/>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568771"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55369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323527" y="1169790"/>
            <a:ext cx="6568753" cy="4635474"/>
          </a:xfrm>
        </p:spPr>
        <p:txBody>
          <a:bodyPr>
            <a:noAutofit/>
          </a:bodyPr>
          <a:lstStyle/>
          <a:p>
            <a:pPr marL="176213" indent="-176213">
              <a:buClr>
                <a:srgbClr val="00B050"/>
              </a:buClr>
            </a:pPr>
            <a:r>
              <a:rPr lang="en-GB" sz="1300" b="1" dirty="0" smtClean="0">
                <a:latin typeface="Arial" panose="020B0604020202020204" pitchFamily="34" charset="0"/>
                <a:cs typeface="Arial" panose="020B0604020202020204" pitchFamily="34" charset="0"/>
              </a:rPr>
              <a:t>Secondary </a:t>
            </a:r>
            <a:r>
              <a:rPr lang="en-GB" sz="1300" dirty="0">
                <a:latin typeface="Arial" panose="020B0604020202020204" pitchFamily="34" charset="0"/>
                <a:cs typeface="Arial" panose="020B0604020202020204" pitchFamily="34" charset="0"/>
              </a:rPr>
              <a:t>– the </a:t>
            </a:r>
            <a:r>
              <a:rPr lang="en-GB" sz="1300" b="1" dirty="0">
                <a:latin typeface="Arial" panose="020B0604020202020204" pitchFamily="34" charset="0"/>
                <a:cs typeface="Arial" panose="020B0604020202020204" pitchFamily="34" charset="0"/>
              </a:rPr>
              <a:t>production/manufacturing</a:t>
            </a:r>
            <a:r>
              <a:rPr lang="en-GB" sz="1300" dirty="0">
                <a:latin typeface="Arial" panose="020B0604020202020204" pitchFamily="34" charset="0"/>
                <a:cs typeface="Arial" panose="020B0604020202020204" pitchFamily="34" charset="0"/>
              </a:rPr>
              <a:t> raw materials </a:t>
            </a:r>
            <a:r>
              <a:rPr lang="en-GB" sz="1300" dirty="0" smtClean="0">
                <a:latin typeface="Arial" panose="020B0604020202020204" pitchFamily="34" charset="0"/>
                <a:cs typeface="Arial" panose="020B0604020202020204" pitchFamily="34" charset="0"/>
              </a:rPr>
              <a:t>into </a:t>
            </a:r>
            <a:r>
              <a:rPr lang="en-GB" sz="1300" dirty="0">
                <a:latin typeface="Arial" panose="020B0604020202020204" pitchFamily="34" charset="0"/>
                <a:cs typeface="Arial" panose="020B0604020202020204" pitchFamily="34" charset="0"/>
              </a:rPr>
              <a:t>useful products, such as Dairy Crest or </a:t>
            </a:r>
            <a:r>
              <a:rPr lang="en-GB" sz="1300" dirty="0" err="1">
                <a:latin typeface="Arial" panose="020B0604020202020204" pitchFamily="34" charset="0"/>
                <a:cs typeface="Arial" panose="020B0604020202020204" pitchFamily="34" charset="0"/>
              </a:rPr>
              <a:t>Barratts</a:t>
            </a:r>
            <a:r>
              <a:rPr lang="en-GB" sz="1300" dirty="0">
                <a:latin typeface="Arial" panose="020B0604020202020204" pitchFamily="34" charset="0"/>
                <a:cs typeface="Arial" panose="020B0604020202020204" pitchFamily="34" charset="0"/>
              </a:rPr>
              <a:t>, the </a:t>
            </a:r>
            <a:r>
              <a:rPr lang="en-GB" sz="1300" dirty="0" smtClean="0">
                <a:latin typeface="Arial" panose="020B0604020202020204" pitchFamily="34" charset="0"/>
                <a:cs typeface="Arial" panose="020B0604020202020204" pitchFamily="34" charset="0"/>
              </a:rPr>
              <a:t>house </a:t>
            </a:r>
            <a:r>
              <a:rPr lang="en-GB" sz="1300" dirty="0">
                <a:latin typeface="Arial" panose="020B0604020202020204" pitchFamily="34" charset="0"/>
                <a:cs typeface="Arial" panose="020B0604020202020204" pitchFamily="34" charset="0"/>
              </a:rPr>
              <a:t>builders</a:t>
            </a:r>
          </a:p>
          <a:p>
            <a:pPr marL="176213" indent="-176213">
              <a:buClr>
                <a:srgbClr val="00B050"/>
              </a:buClr>
            </a:pPr>
            <a:r>
              <a:rPr lang="en-GB" sz="1300" dirty="0" smtClean="0">
                <a:latin typeface="Arial" panose="020B0604020202020204" pitchFamily="34" charset="0"/>
                <a:cs typeface="Arial" panose="020B0604020202020204" pitchFamily="34" charset="0"/>
              </a:rPr>
              <a:t>The </a:t>
            </a:r>
            <a:r>
              <a:rPr lang="en-GB" sz="1300" b="1" dirty="0" smtClean="0">
                <a:latin typeface="Arial" panose="020B0604020202020204" pitchFamily="34" charset="0"/>
                <a:cs typeface="Arial" panose="020B0604020202020204" pitchFamily="34" charset="0"/>
              </a:rPr>
              <a:t>secondary sector </a:t>
            </a:r>
            <a:r>
              <a:rPr lang="en-GB" sz="1300" dirty="0" smtClean="0">
                <a:latin typeface="Arial" panose="020B0604020202020204" pitchFamily="34" charset="0"/>
                <a:cs typeface="Arial" panose="020B0604020202020204" pitchFamily="34" charset="0"/>
              </a:rPr>
              <a:t>includes all those businesses which manufacture, process or assemble products. This sector also covers energy production and the construction industry.</a:t>
            </a:r>
          </a:p>
          <a:p>
            <a:pPr marL="176213" indent="-176213">
              <a:buClr>
                <a:srgbClr val="00B050"/>
              </a:buClr>
            </a:pPr>
            <a:r>
              <a:rPr lang="en-GB" sz="1300" b="1" dirty="0" smtClean="0">
                <a:latin typeface="Arial" panose="020B0604020202020204" pitchFamily="34" charset="0"/>
                <a:cs typeface="Arial" panose="020B0604020202020204" pitchFamily="34" charset="0"/>
              </a:rPr>
              <a:t>Manufacturing</a:t>
            </a:r>
            <a:r>
              <a:rPr lang="en-GB" sz="1300" dirty="0" smtClean="0">
                <a:latin typeface="Arial" panose="020B0604020202020204" pitchFamily="34" charset="0"/>
                <a:cs typeface="Arial" panose="020B0604020202020204" pitchFamily="34" charset="0"/>
              </a:rPr>
              <a:t> - This includes all businesses which make or produce goods in the UK, regardless of their size or what they make. The Office of National Statistics divides manufacturing companies into different product groups. This is helpful because it enables you to see which types of manufacturers are thriving and which are not.</a:t>
            </a:r>
          </a:p>
          <a:p>
            <a:pPr marL="176213" indent="-176213">
              <a:buClr>
                <a:srgbClr val="00B050"/>
              </a:buClr>
            </a:pPr>
            <a:r>
              <a:rPr lang="en-GB" sz="1300" b="1" dirty="0" smtClean="0">
                <a:latin typeface="Arial" panose="020B0604020202020204" pitchFamily="34" charset="0"/>
                <a:cs typeface="Arial" panose="020B0604020202020204" pitchFamily="34" charset="0"/>
              </a:rPr>
              <a:t>Engineering</a:t>
            </a:r>
            <a:r>
              <a:rPr lang="en-GB" sz="1300" dirty="0" smtClean="0">
                <a:latin typeface="Arial" panose="020B0604020202020204" pitchFamily="34" charset="0"/>
                <a:cs typeface="Arial" panose="020B0604020202020204" pitchFamily="34" charset="0"/>
              </a:rPr>
              <a:t> - Engineers are employed in manufacturing industries, mainly in relation to the design and functioning of machinery and equipment. Light engineering companies make small items where precision is important, such as scientific equipment. Heavy engineering companies make goods comprising large sections of metals, such as ships or cranes.</a:t>
            </a:r>
          </a:p>
          <a:p>
            <a:pPr marL="176213" indent="-176213">
              <a:buClr>
                <a:srgbClr val="00B050"/>
              </a:buClr>
            </a:pPr>
            <a:r>
              <a:rPr lang="en-GB" sz="1300" b="1" dirty="0" smtClean="0">
                <a:latin typeface="Arial" panose="020B0604020202020204" pitchFamily="34" charset="0"/>
                <a:cs typeface="Arial" panose="020B0604020202020204" pitchFamily="34" charset="0"/>
              </a:rPr>
              <a:t>Energy production</a:t>
            </a:r>
            <a:r>
              <a:rPr lang="en-GB" sz="1300" dirty="0" smtClean="0">
                <a:latin typeface="Arial" panose="020B0604020202020204" pitchFamily="34" charset="0"/>
                <a:cs typeface="Arial" panose="020B0604020202020204" pitchFamily="34" charset="0"/>
              </a:rPr>
              <a:t> - In addition to products, we all need electricity, gas and water. This group includes those that produce and distribute these services, such as Powergen and London Energy. This also includes regional water companies, such as Anglian Water Services and water collection and bottling companies. In the future Britain is looking at obtaining more energy from alternative sources, such as wind farming and tidal energy. These businesses, too, will be classified in this group.</a:t>
            </a:r>
          </a:p>
          <a:p>
            <a:pPr marL="176213" indent="-176213">
              <a:buClr>
                <a:srgbClr val="00B050"/>
              </a:buClr>
            </a:pPr>
            <a:r>
              <a:rPr lang="en-GB" sz="1300" b="1" dirty="0" smtClean="0">
                <a:latin typeface="Arial" panose="020B0604020202020204" pitchFamily="34" charset="0"/>
                <a:cs typeface="Arial" panose="020B0604020202020204" pitchFamily="34" charset="0"/>
              </a:rPr>
              <a:t>Construction</a:t>
            </a:r>
            <a:r>
              <a:rPr lang="en-GB" sz="1300" dirty="0" smtClean="0">
                <a:latin typeface="Arial" panose="020B0604020202020204" pitchFamily="34" charset="0"/>
                <a:cs typeface="Arial" panose="020B0604020202020204" pitchFamily="34" charset="0"/>
              </a:rPr>
              <a:t> - This group includes house builders and civil engineering companies.  Between them they construct all types of buildings as well as motorways, bridges, roads and railways. Also included are electricians who work on building sites and plumbers, plasterers, joiners, painters and glaziers.</a:t>
            </a:r>
            <a:endParaRPr lang="en-GB" sz="1300" i="1" dirty="0" smtClean="0">
              <a:latin typeface="Arial" panose="020B0604020202020204" pitchFamily="34" charset="0"/>
              <a:cs typeface="Arial" panose="020B0604020202020204" pitchFamily="34" charset="0"/>
            </a:endParaRPr>
          </a:p>
        </p:txBody>
      </p:sp>
      <p:sp>
        <p:nvSpPr>
          <p:cNvPr id="5" name="Title 1"/>
          <p:cNvSpPr>
            <a:spLocks noGrp="1"/>
          </p:cNvSpPr>
          <p:nvPr>
            <p:ph type="title"/>
          </p:nvPr>
        </p:nvSpPr>
        <p:spPr>
          <a:xfrm>
            <a:off x="107504" y="44624"/>
            <a:ext cx="7776864" cy="625434"/>
          </a:xfrm>
        </p:spPr>
        <p:txBody>
          <a:bodyPr>
            <a:noAutofit/>
          </a:bodyPr>
          <a:lstStyle/>
          <a:p>
            <a:r>
              <a:rPr lang="en-GB" sz="2800" dirty="0"/>
              <a:t>1.2.1 – Basis of business classification - Secondary</a:t>
            </a:r>
            <a:endParaRPr lang="en-ZA" sz="2800" dirty="0">
              <a:ea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066155262"/>
              </p:ext>
            </p:extLst>
          </p:nvPr>
        </p:nvGraphicFramePr>
        <p:xfrm>
          <a:off x="6984578" y="1146271"/>
          <a:ext cx="1835894" cy="5451081"/>
        </p:xfrm>
        <a:graphic>
          <a:graphicData uri="http://schemas.openxmlformats.org/drawingml/2006/table">
            <a:tbl>
              <a:tblPr firstRow="1" firstCol="1" lastRow="1" lastCol="1" bandRow="1" bandCol="1">
                <a:tableStyleId>{2D5ABB26-0587-4C30-8999-92F81FD0307C}</a:tableStyleId>
              </a:tblPr>
              <a:tblGrid>
                <a:gridCol w="1835894"/>
              </a:tblGrid>
              <a:tr h="43585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522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it is that a business </a:t>
                      </a:r>
                      <a:r>
                        <a:rPr lang="en-GB" sz="1600" b="1" baseline="0" dirty="0" smtClean="0">
                          <a:solidFill>
                            <a:srgbClr val="FF0000"/>
                          </a:solidFill>
                          <a:effectLst/>
                          <a:latin typeface="Arial" pitchFamily="34" charset="0"/>
                          <a:ea typeface="Times New Roman"/>
                          <a:cs typeface="Arial" pitchFamily="34" charset="0"/>
                        </a:rPr>
                        <a:t>wants</a:t>
                      </a:r>
                      <a:r>
                        <a:rPr lang="en-GB" sz="1600" baseline="0" dirty="0" smtClean="0">
                          <a:solidFill>
                            <a:srgbClr val="FF0000"/>
                          </a:solidFill>
                          <a:effectLst/>
                          <a:latin typeface="Arial" pitchFamily="34" charset="0"/>
                          <a:ea typeface="Times New Roman"/>
                          <a:cs typeface="Arial" pitchFamily="34" charset="0"/>
                        </a:rPr>
                        <a:t> to achieve and how they go about getting that.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Who’s </a:t>
                      </a:r>
                      <a:r>
                        <a:rPr lang="en-GB" sz="1600" b="1" baseline="0" dirty="0" smtClean="0">
                          <a:solidFill>
                            <a:schemeClr val="tx1"/>
                          </a:solidFill>
                          <a:effectLst/>
                          <a:latin typeface="Arial" pitchFamily="34" charset="0"/>
                          <a:ea typeface="Times New Roman"/>
                          <a:cs typeface="Arial" pitchFamily="34" charset="0"/>
                        </a:rPr>
                        <a:t>needs</a:t>
                      </a:r>
                      <a:r>
                        <a:rPr lang="en-GB" sz="1600" baseline="0" dirty="0" smtClean="0">
                          <a:solidFill>
                            <a:schemeClr val="tx1"/>
                          </a:solidFill>
                          <a:effectLst/>
                          <a:latin typeface="Arial" pitchFamily="34" charset="0"/>
                          <a:ea typeface="Times New Roman"/>
                          <a:cs typeface="Arial" pitchFamily="34" charset="0"/>
                        </a:rPr>
                        <a:t> does your primary product have to make it more sellable.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are the wants and needs of the staff within your company.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Does image matter</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1991" y="1218279"/>
            <a:ext cx="1568771"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6130070"/>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28604</TotalTime>
  <Words>5423</Words>
  <Application>Microsoft Office PowerPoint</Application>
  <PresentationFormat>On-screen Show (4:3)</PresentationFormat>
  <Paragraphs>367</Paragraphs>
  <Slides>30</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1.2 – Assessment Objectives</vt:lpstr>
      <vt:lpstr>1.2 – Glossary</vt:lpstr>
      <vt:lpstr>1.2.1 – Basis of business classification</vt:lpstr>
      <vt:lpstr>PowerPoint Presentation</vt:lpstr>
      <vt:lpstr>1.2.1 – Basis of business classification - Primary</vt:lpstr>
      <vt:lpstr>1.2.1 – Basis of business classification - Secondary</vt:lpstr>
      <vt:lpstr>1.2.1 – Basis of business classification - Secondary</vt:lpstr>
      <vt:lpstr>PowerPoint Presentation</vt:lpstr>
      <vt:lpstr>1.2.1 – Basis of business classification - Tertiary</vt:lpstr>
      <vt:lpstr>1.2.1 – Basis of business classification - Secondary</vt:lpstr>
      <vt:lpstr>1.2.1 – Basis of business classification - Secondary</vt:lpstr>
      <vt:lpstr>PowerPoint Presentation</vt:lpstr>
      <vt:lpstr>1.2.1b – Decline - Primary and Secondary Sectors</vt:lpstr>
      <vt:lpstr>1.2.1b – Growth – Tertiary Sectors</vt:lpstr>
      <vt:lpstr>1.2.1b – Growth – Reasons for Growth and Change</vt:lpstr>
      <vt:lpstr>1.2.1b – Business Classification in developed and developing economies</vt:lpstr>
      <vt:lpstr>PowerPoint Presentation</vt:lpstr>
      <vt:lpstr>1.2.1b – Business Classification in developed economies – Case Study</vt:lpstr>
      <vt:lpstr>1.2.2 – Business Enterprise – Mixed Economy - Private and Public Sector</vt:lpstr>
      <vt:lpstr>1.2.2 – Business Enterprise – Mixed Economy - Private and Public Sector</vt:lpstr>
      <vt:lpstr>1.2.2 – Business Enterprise – Mixed Economy - Private and Public Sector</vt:lpstr>
      <vt:lpstr>1.2.2 – Business Enterprise – Mixed Economy - Private and Public Sector</vt:lpstr>
      <vt:lpstr>1.2.2 – Revision Summary – Sectors Of Business</vt:lpstr>
      <vt:lpstr>Revision Questions</vt:lpstr>
      <vt:lpstr>Revision Questions</vt:lpstr>
      <vt:lpstr>Exam Styled Questions - Paper 1</vt:lpstr>
      <vt:lpstr>Exam Styled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1248</cp:revision>
  <cp:lastPrinted>2014-01-22T18:25:48Z</cp:lastPrinted>
  <dcterms:created xsi:type="dcterms:W3CDTF">2008-03-12T11:01:44Z</dcterms:created>
  <dcterms:modified xsi:type="dcterms:W3CDTF">2016-04-04T09:12:23Z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